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39.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2"/>
  </p:notesMasterIdLst>
  <p:sldIdLst>
    <p:sldId id="332" r:id="rId2"/>
    <p:sldId id="310" r:id="rId3"/>
    <p:sldId id="311" r:id="rId4"/>
    <p:sldId id="312" r:id="rId5"/>
    <p:sldId id="313" r:id="rId6"/>
    <p:sldId id="314" r:id="rId7"/>
    <p:sldId id="315" r:id="rId8"/>
    <p:sldId id="316" r:id="rId9"/>
    <p:sldId id="317" r:id="rId10"/>
    <p:sldId id="318" r:id="rId11"/>
    <p:sldId id="319" r:id="rId12"/>
    <p:sldId id="320" r:id="rId13"/>
    <p:sldId id="321" r:id="rId14"/>
    <p:sldId id="322" r:id="rId15"/>
    <p:sldId id="323" r:id="rId16"/>
    <p:sldId id="324" r:id="rId17"/>
    <p:sldId id="325" r:id="rId18"/>
    <p:sldId id="326" r:id="rId19"/>
    <p:sldId id="327" r:id="rId20"/>
    <p:sldId id="328" r:id="rId21"/>
    <p:sldId id="329" r:id="rId22"/>
    <p:sldId id="330" r:id="rId23"/>
    <p:sldId id="331" r:id="rId24"/>
    <p:sldId id="256" r:id="rId25"/>
    <p:sldId id="257" r:id="rId26"/>
    <p:sldId id="258" r:id="rId27"/>
    <p:sldId id="259" r:id="rId28"/>
    <p:sldId id="260" r:id="rId29"/>
    <p:sldId id="261" r:id="rId30"/>
    <p:sldId id="262"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70" r:id="rId47"/>
    <p:sldId id="271" r:id="rId48"/>
    <p:sldId id="272" r:id="rId49"/>
    <p:sldId id="273" r:id="rId50"/>
    <p:sldId id="274" r:id="rId51"/>
    <p:sldId id="275" r:id="rId52"/>
    <p:sldId id="276" r:id="rId53"/>
    <p:sldId id="277" r:id="rId54"/>
    <p:sldId id="293" r:id="rId55"/>
    <p:sldId id="294" r:id="rId56"/>
    <p:sldId id="295" r:id="rId57"/>
    <p:sldId id="296" r:id="rId58"/>
    <p:sldId id="297" r:id="rId59"/>
    <p:sldId id="298" r:id="rId60"/>
    <p:sldId id="299" r:id="rId61"/>
    <p:sldId id="300" r:id="rId62"/>
    <p:sldId id="301" r:id="rId63"/>
    <p:sldId id="302" r:id="rId64"/>
    <p:sldId id="303" r:id="rId65"/>
    <p:sldId id="304" r:id="rId66"/>
    <p:sldId id="305" r:id="rId67"/>
    <p:sldId id="306" r:id="rId68"/>
    <p:sldId id="307" r:id="rId69"/>
    <p:sldId id="308" r:id="rId70"/>
    <p:sldId id="309"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9481BA-85A2-4C4B-BFEB-4614AB99998F}" type="datetimeFigureOut">
              <a:rPr lang="en-US" smtClean="0"/>
              <a:t>10/6/2015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24D070-527E-4E21-882C-8C2DD5771887}" type="slidenum">
              <a:rPr lang="en-US" smtClean="0"/>
              <a:t>‹#›</a:t>
            </a:fld>
            <a:endParaRPr lang="en-US"/>
          </a:p>
        </p:txBody>
      </p:sp>
    </p:spTree>
    <p:extLst>
      <p:ext uri="{BB962C8B-B14F-4D97-AF65-F5344CB8AC3E}">
        <p14:creationId xmlns:p14="http://schemas.microsoft.com/office/powerpoint/2010/main" val="71773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8A086A-6D75-443A-9424-932C08350A24}" type="slidenum">
              <a:rPr lang="en-US" smtClean="0"/>
              <a:t>20</a:t>
            </a:fld>
            <a:endParaRPr lang="en-US"/>
          </a:p>
        </p:txBody>
      </p:sp>
    </p:spTree>
    <p:extLst>
      <p:ext uri="{BB962C8B-B14F-4D97-AF65-F5344CB8AC3E}">
        <p14:creationId xmlns:p14="http://schemas.microsoft.com/office/powerpoint/2010/main" val="2857812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8CCAD13-C2A5-4D48-ACFA-B8A9C0E2B10E}" type="datetimeFigureOut">
              <a:rPr lang="en-US" smtClean="0"/>
              <a:t>10/6/2015</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099D6318-CBA4-4882-836E-BBD13FA820F6}" type="slidenum">
              <a:rPr lang="en-US" smtClean="0"/>
              <a:t>‹#›</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CCAD13-C2A5-4D48-ACFA-B8A9C0E2B10E}" type="datetimeFigureOut">
              <a:rPr lang="en-US" smtClean="0"/>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8CCAD13-C2A5-4D48-ACFA-B8A9C0E2B10E}" type="datetimeFigureOut">
              <a:rPr lang="en-US" smtClean="0"/>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CCAD13-C2A5-4D48-ACFA-B8A9C0E2B10E}" type="datetimeFigureOut">
              <a:rPr lang="en-US" smtClean="0"/>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8CCAD13-C2A5-4D48-ACFA-B8A9C0E2B10E}" type="datetimeFigureOut">
              <a:rPr lang="en-US" smtClean="0"/>
              <a:t>10/6/2015</a:t>
            </a:fld>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9D6318-CBA4-4882-836E-BBD13FA820F6}" type="slidenum">
              <a:rPr lang="en-US" smtClean="0"/>
              <a:t>‹#›</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8CCAD13-C2A5-4D48-ACFA-B8A9C0E2B10E}" type="datetimeFigureOut">
              <a:rPr lang="en-US" smtClean="0"/>
              <a:t>10/6/2015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8CCAD13-C2A5-4D48-ACFA-B8A9C0E2B10E}" type="datetimeFigureOut">
              <a:rPr lang="en-US" smtClean="0"/>
              <a:t>10/6/2015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8CCAD13-C2A5-4D48-ACFA-B8A9C0E2B10E}" type="datetimeFigureOut">
              <a:rPr lang="en-US" smtClean="0"/>
              <a:t>10/6/2015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E8CCAD13-C2A5-4D48-ACFA-B8A9C0E2B10E}" type="datetimeFigureOut">
              <a:rPr lang="en-US" smtClean="0"/>
              <a:t>10/6/2015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9D6318-CBA4-4882-836E-BBD13FA820F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8CCAD13-C2A5-4D48-ACFA-B8A9C0E2B10E}" type="datetimeFigureOut">
              <a:rPr lang="en-US" smtClean="0"/>
              <a:t>10/6/2015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9D6318-CBA4-4882-836E-BBD13FA820F6}" type="slidenum">
              <a:rPr lang="en-US" smtClean="0"/>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E8CCAD13-C2A5-4D48-ACFA-B8A9C0E2B10E}" type="datetimeFigureOut">
              <a:rPr lang="en-US" smtClean="0"/>
              <a:t>10/6/2015</a:t>
            </a:fld>
            <a:endParaRPr lang="en-US"/>
          </a:p>
        </p:txBody>
      </p:sp>
      <p:sp>
        <p:nvSpPr>
          <p:cNvPr id="7" name="Slide Number Placeholder 6"/>
          <p:cNvSpPr>
            <a:spLocks noGrp="1"/>
          </p:cNvSpPr>
          <p:nvPr>
            <p:ph type="sldNum" sz="quarter" idx="12"/>
          </p:nvPr>
        </p:nvSpPr>
        <p:spPr/>
        <p:txBody>
          <a:bodyPr/>
          <a:lstStyle/>
          <a:p>
            <a:fld id="{099D6318-CBA4-4882-836E-BBD13FA820F6}" type="slidenum">
              <a:rPr lang="en-US" smtClean="0"/>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E8CCAD13-C2A5-4D48-ACFA-B8A9C0E2B10E}" type="datetimeFigureOut">
              <a:rPr lang="en-US" smtClean="0"/>
              <a:t>10/6/2015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099D6318-CBA4-4882-836E-BBD13FA820F6}" type="slidenum">
              <a:rPr lang="en-US" smtClean="0"/>
              <a:t>‹#›</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javascript:iw=window.open('http://www.davidrumsey.com/InsightRedirector/InsightRedirector.asp?cid=RUMSEY-8-NA&amp;iia=1&amp;gwia=0&amp;u=davidrumsey.com&amp;ig=David%20Rumsey%20Collection&amp;id=3841&amp;ir=360045&amp;iwas=3');void(0);" TargetMode="Externa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gif"/><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89" y="0"/>
            <a:ext cx="12844415" cy="7010400"/>
          </a:xfrm>
          <a:prstGeom prst="rect">
            <a:avLst/>
          </a:prstGeom>
        </p:spPr>
      </p:pic>
      <p:sp>
        <p:nvSpPr>
          <p:cNvPr id="4" name="Title 3"/>
          <p:cNvSpPr>
            <a:spLocks noGrp="1"/>
          </p:cNvSpPr>
          <p:nvPr>
            <p:ph type="ctrTitle"/>
          </p:nvPr>
        </p:nvSpPr>
        <p:spPr>
          <a:xfrm>
            <a:off x="457200" y="2971800"/>
            <a:ext cx="3281495" cy="3608034"/>
          </a:xfrm>
        </p:spPr>
        <p:txBody>
          <a:bodyPr/>
          <a:lstStyle/>
          <a:p>
            <a:pPr algn="l"/>
            <a:r>
              <a:rPr lang="en-US" sz="2800" dirty="0" smtClean="0">
                <a:solidFill>
                  <a:schemeClr val="bg1"/>
                </a:solidFill>
              </a:rPr>
              <a:t>The Great Depression and the emergence of modern politics in the United States, 1929 - 1941 </a:t>
            </a:r>
            <a:endParaRPr lang="en-US" sz="2800" dirty="0">
              <a:solidFill>
                <a:schemeClr val="bg1"/>
              </a:solidFill>
            </a:endParaRPr>
          </a:p>
        </p:txBody>
      </p:sp>
    </p:spTree>
    <p:extLst>
      <p:ext uri="{BB962C8B-B14F-4D97-AF65-F5344CB8AC3E}">
        <p14:creationId xmlns:p14="http://schemas.microsoft.com/office/powerpoint/2010/main" val="32750783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solidFill>
                  <a:schemeClr val="accent1">
                    <a:lumMod val="50000"/>
                  </a:schemeClr>
                </a:solidFill>
              </a:rPr>
              <a:t>Unlike the early 1930s, most banks survived by merging or bailouts.</a:t>
            </a:r>
            <a:endParaRPr lang="en-US" dirty="0">
              <a:solidFill>
                <a:schemeClr val="accent1">
                  <a:lumMod val="50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1828800"/>
            <a:ext cx="5486400" cy="4016045"/>
          </a:xfrm>
        </p:spPr>
      </p:pic>
    </p:spTree>
    <p:extLst>
      <p:ext uri="{BB962C8B-B14F-4D97-AF65-F5344CB8AC3E}">
        <p14:creationId xmlns:p14="http://schemas.microsoft.com/office/powerpoint/2010/main" val="33739002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9000" y="1734312"/>
            <a:ext cx="2050400" cy="3066288"/>
          </a:xfrm>
        </p:spPr>
        <p:txBody>
          <a:bodyPr>
            <a:normAutofit/>
          </a:bodyPr>
          <a:lstStyle/>
          <a:p>
            <a:r>
              <a:rPr lang="en-US" sz="1500" dirty="0" smtClean="0"/>
              <a:t>Between </a:t>
            </a:r>
            <a:r>
              <a:rPr lang="en-US" sz="1500" dirty="0"/>
              <a:t>1927 and 1933, unemployment exploded in the United States.  Dramatic jumps in the unemployment rate in 1929, ‘30, ‘31 and ’32 resulted  in 24 % unemployment by  </a:t>
            </a:r>
            <a:r>
              <a:rPr lang="en-US" sz="1500" dirty="0" smtClean="0"/>
              <a:t>1933.</a:t>
            </a:r>
            <a:endParaRPr lang="en-US" sz="1500" dirty="0">
              <a:solidFill>
                <a:schemeClr val="bg1"/>
              </a:solidFill>
            </a:endParaRPr>
          </a:p>
        </p:txBody>
      </p:sp>
      <p:pic>
        <p:nvPicPr>
          <p:cNvPr id="5" name="Content Placeholder 4"/>
          <p:cNvPicPr>
            <a:picLocks noGrp="1" noChangeAspect="1"/>
          </p:cNvPicPr>
          <p:nvPr>
            <p:ph idx="1"/>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429000" y="1330741"/>
            <a:ext cx="5486400" cy="3891717"/>
          </a:xfrm>
        </p:spPr>
      </p:pic>
    </p:spTree>
    <p:extLst>
      <p:ext uri="{BB962C8B-B14F-4D97-AF65-F5344CB8AC3E}">
        <p14:creationId xmlns:p14="http://schemas.microsoft.com/office/powerpoint/2010/main" val="22657011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p:txBody>
          <a:bodyPr/>
          <a:lstStyle/>
          <a:p>
            <a:r>
              <a:rPr lang="en-US" dirty="0" smtClean="0">
                <a:solidFill>
                  <a:schemeClr val="tx1"/>
                </a:solidFill>
              </a:rPr>
              <a:t>Non-farm workers Unemployment, Depression</a:t>
            </a:r>
            <a:endParaRPr lang="en-US" dirty="0">
              <a:solidFill>
                <a:schemeClr val="tx1"/>
              </a:solidFill>
            </a:endParaRPr>
          </a:p>
        </p:txBody>
      </p:sp>
      <p:sp>
        <p:nvSpPr>
          <p:cNvPr id="5" name="Title 4"/>
          <p:cNvSpPr>
            <a:spLocks noGrp="1"/>
          </p:cNvSpPr>
          <p:nvPr>
            <p:ph type="title"/>
          </p:nvPr>
        </p:nvSpPr>
        <p:spPr/>
        <p:txBody>
          <a:bodyPr/>
          <a:lstStyle/>
          <a:p>
            <a:r>
              <a:rPr lang="en-US" dirty="0" smtClean="0">
                <a:solidFill>
                  <a:schemeClr val="accent1">
                    <a:lumMod val="50000"/>
                  </a:schemeClr>
                </a:solidFill>
              </a:rPr>
              <a:t>Unemployment - </a:t>
            </a:r>
            <a:endParaRPr lang="en-US" dirty="0">
              <a:solidFill>
                <a:schemeClr val="accent1">
                  <a:lumMod val="50000"/>
                </a:schemeClr>
              </a:solidFill>
            </a:endParaRPr>
          </a:p>
        </p:txBody>
      </p:sp>
      <p:pic>
        <p:nvPicPr>
          <p:cNvPr id="3" name="Picture Placeholder 2"/>
          <p:cNvPicPr>
            <a:picLocks noGrp="1" noChangeAspect="1"/>
          </p:cNvPicPr>
          <p:nvPr>
            <p:ph type="pic" idx="1"/>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t="15013" b="15013"/>
          <a:stretch>
            <a:fillRect/>
          </a:stretch>
        </p:blipFill>
        <p:spPr>
          <a:xfrm>
            <a:off x="685800" y="228600"/>
            <a:ext cx="7772400" cy="4724400"/>
          </a:xfrm>
        </p:spPr>
      </p:pic>
    </p:spTree>
    <p:extLst>
      <p:ext uri="{BB962C8B-B14F-4D97-AF65-F5344CB8AC3E}">
        <p14:creationId xmlns:p14="http://schemas.microsoft.com/office/powerpoint/2010/main" val="218889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solidFill>
                  <a:schemeClr val="accent1">
                    <a:lumMod val="50000"/>
                  </a:schemeClr>
                </a:solidFill>
              </a:rPr>
              <a:t>HOOVERVILLES</a:t>
            </a:r>
            <a:endParaRPr lang="en-US" dirty="0">
              <a:solidFill>
                <a:schemeClr val="accent1">
                  <a:lumMod val="50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39900" y="2110581"/>
            <a:ext cx="5664200" cy="3657600"/>
          </a:xfrm>
        </p:spPr>
      </p:pic>
    </p:spTree>
    <p:extLst>
      <p:ext uri="{BB962C8B-B14F-4D97-AF65-F5344CB8AC3E}">
        <p14:creationId xmlns:p14="http://schemas.microsoft.com/office/powerpoint/2010/main" val="29342148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Hoover blankets</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981200" y="1752600"/>
            <a:ext cx="4724400" cy="4734981"/>
          </a:xfrm>
        </p:spPr>
      </p:pic>
    </p:spTree>
    <p:extLst>
      <p:ext uri="{BB962C8B-B14F-4D97-AF65-F5344CB8AC3E}">
        <p14:creationId xmlns:p14="http://schemas.microsoft.com/office/powerpoint/2010/main" val="1882421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accent1">
                    <a:lumMod val="50000"/>
                  </a:schemeClr>
                </a:solidFill>
              </a:rPr>
              <a:t>HERBERT Hoover</a:t>
            </a:r>
            <a:endParaRPr lang="en-US" b="1"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8400" y="1828800"/>
            <a:ext cx="3512417" cy="4486566"/>
          </a:xfrm>
        </p:spPr>
      </p:pic>
    </p:spTree>
    <p:extLst>
      <p:ext uri="{BB962C8B-B14F-4D97-AF65-F5344CB8AC3E}">
        <p14:creationId xmlns:p14="http://schemas.microsoft.com/office/powerpoint/2010/main" val="16208848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a:r>
              <a:rPr lang="en-US" dirty="0" smtClean="0">
                <a:solidFill>
                  <a:schemeClr val="accent1">
                    <a:lumMod val="50000"/>
                  </a:schemeClr>
                </a:solidFill>
              </a:rPr>
              <a:t>Hoover’s Advisors: </a:t>
            </a:r>
            <a:r>
              <a:rPr lang="en-US" i="1" dirty="0" smtClean="0">
                <a:solidFill>
                  <a:schemeClr val="accent1">
                    <a:lumMod val="50000"/>
                  </a:schemeClr>
                </a:solidFill>
              </a:rPr>
              <a:t>Laissez- Faire</a:t>
            </a:r>
            <a:endParaRPr lang="en-US" i="1" dirty="0">
              <a:solidFill>
                <a:schemeClr val="accent1">
                  <a:lumMod val="50000"/>
                </a:schemeClr>
              </a:solidFill>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676400"/>
            <a:ext cx="4883860" cy="3556208"/>
          </a:xfrm>
        </p:spPr>
      </p:pic>
      <p:sp>
        <p:nvSpPr>
          <p:cNvPr id="6" name="Content Placeholder 5"/>
          <p:cNvSpPr>
            <a:spLocks noGrp="1"/>
          </p:cNvSpPr>
          <p:nvPr>
            <p:ph sz="half" idx="2"/>
          </p:nvPr>
        </p:nvSpPr>
        <p:spPr>
          <a:xfrm>
            <a:off x="5334000" y="1676400"/>
            <a:ext cx="3200400" cy="4495800"/>
          </a:xfrm>
        </p:spPr>
        <p:txBody>
          <a:bodyPr>
            <a:normAutofit fontScale="92500" lnSpcReduction="10000"/>
          </a:bodyPr>
          <a:lstStyle/>
          <a:p>
            <a:pPr marL="114300" indent="0">
              <a:buNone/>
            </a:pPr>
            <a:r>
              <a:rPr lang="en-US" sz="2000" dirty="0" smtClean="0">
                <a:solidFill>
                  <a:schemeClr val="tx1"/>
                </a:solidFill>
                <a:cs typeface="Courier New" pitchFamily="49" charset="0"/>
              </a:rPr>
              <a:t>Almost all of Hoover’s Cabinet members believed that the Depression would go away on it’s own – there was no need for the government to meddle in the economy.  Hoover, a man who had literally been responsible for feeding refugees in war torn Europe during his early career, was deeply torn.  Eventually, he would equivocate and change direction. </a:t>
            </a:r>
            <a:endParaRPr lang="en-US" sz="2000" dirty="0">
              <a:solidFill>
                <a:schemeClr val="tx1"/>
              </a:solidFill>
              <a:cs typeface="Courier New" pitchFamily="49" charset="0"/>
            </a:endParaRPr>
          </a:p>
        </p:txBody>
      </p:sp>
    </p:spTree>
    <p:extLst>
      <p:ext uri="{BB962C8B-B14F-4D97-AF65-F5344CB8AC3E}">
        <p14:creationId xmlns:p14="http://schemas.microsoft.com/office/powerpoint/2010/main" val="39457453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pPr algn="ctr"/>
            <a:r>
              <a:rPr lang="en-US" sz="4000" dirty="0" smtClean="0">
                <a:solidFill>
                  <a:schemeClr val="accent1">
                    <a:lumMod val="50000"/>
                  </a:schemeClr>
                </a:solidFill>
                <a:cs typeface="Courier New" pitchFamily="49" charset="0"/>
              </a:rPr>
              <a:t>The Reconstruction Finance Corporation</a:t>
            </a:r>
            <a:endParaRPr lang="en-US" sz="4000" dirty="0">
              <a:solidFill>
                <a:schemeClr val="accent1">
                  <a:lumMod val="50000"/>
                </a:schemeClr>
              </a:solidFill>
              <a:cs typeface="Courier New" pitchFamily="49" charset="0"/>
            </a:endParaRPr>
          </a:p>
        </p:txBody>
      </p:sp>
      <p:sp>
        <p:nvSpPr>
          <p:cNvPr id="6" name="Content Placeholder 5"/>
          <p:cNvSpPr>
            <a:spLocks noGrp="1"/>
          </p:cNvSpPr>
          <p:nvPr>
            <p:ph sz="half" idx="1"/>
          </p:nvPr>
        </p:nvSpPr>
        <p:spPr/>
        <p:txBody>
          <a:bodyPr>
            <a:normAutofit/>
          </a:bodyPr>
          <a:lstStyle/>
          <a:p>
            <a:r>
              <a:rPr lang="en-US" sz="2000" dirty="0" smtClean="0">
                <a:solidFill>
                  <a:schemeClr val="tx1"/>
                </a:solidFill>
                <a:cs typeface="Courier New" pitchFamily="49" charset="0"/>
              </a:rPr>
              <a:t>Hoover’s major initiative was the RFC, which game money to fund critical businesses, banks, insurance companies, and railroads.  So, in the American people’s darkest hours of economic need, Hoover gave the taxpayer’s money to the most powerful industries.  Many Americans considered him heartless and without compassion.</a:t>
            </a:r>
            <a:endParaRPr lang="en-US" dirty="0">
              <a:solidFill>
                <a:schemeClr val="tx1"/>
              </a:solidFill>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42475" y="1719263"/>
            <a:ext cx="3450050" cy="4406900"/>
          </a:xfrm>
        </p:spPr>
      </p:pic>
    </p:spTree>
    <p:extLst>
      <p:ext uri="{BB962C8B-B14F-4D97-AF65-F5344CB8AC3E}">
        <p14:creationId xmlns:p14="http://schemas.microsoft.com/office/powerpoint/2010/main" val="12636623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solidFill>
                  <a:schemeClr val="accent1">
                    <a:lumMod val="50000"/>
                  </a:schemeClr>
                </a:solidFill>
              </a:rPr>
              <a:t>The Bonus Army</a:t>
            </a:r>
            <a:endParaRPr lang="en-US" dirty="0">
              <a:solidFill>
                <a:schemeClr val="accent1">
                  <a:lumMod val="50000"/>
                </a:schemeClr>
              </a:solidFill>
            </a:endParaRPr>
          </a:p>
        </p:txBody>
      </p:sp>
      <p:sp>
        <p:nvSpPr>
          <p:cNvPr id="6" name="Content Placeholder 5"/>
          <p:cNvSpPr>
            <a:spLocks noGrp="1"/>
          </p:cNvSpPr>
          <p:nvPr>
            <p:ph idx="1"/>
          </p:nvPr>
        </p:nvSpPr>
        <p:spPr/>
        <p:txBody>
          <a:bodyPr>
            <a:normAutofit fontScale="85000" lnSpcReduction="20000"/>
          </a:bodyPr>
          <a:lstStyle/>
          <a:p>
            <a:r>
              <a:rPr lang="en-US" dirty="0" smtClean="0">
                <a:solidFill>
                  <a:schemeClr val="tx1"/>
                </a:solidFill>
              </a:rPr>
              <a:t>At the end of World War I, every living American veteran was promised a $1000 bonus, to be paid out in 1945.  By the end of Herbert Hoover’s term in office, many veterans were convinced that they may not live that long – they were starving and homeless.</a:t>
            </a:r>
          </a:p>
          <a:p>
            <a:r>
              <a:rPr lang="en-US" dirty="0" smtClean="0">
                <a:solidFill>
                  <a:schemeClr val="tx1"/>
                </a:solidFill>
              </a:rPr>
              <a:t>In 1932, around  20,000 men, women and children organized a march to Washington, D.C.  Some walked the entire distance from their homes to the nation’s capital, to petition the government for their bonuses 13 years early.  </a:t>
            </a:r>
          </a:p>
          <a:p>
            <a:r>
              <a:rPr lang="en-US" dirty="0" smtClean="0">
                <a:solidFill>
                  <a:schemeClr val="tx1"/>
                </a:solidFill>
              </a:rPr>
              <a:t>Once they arrived, they established their own </a:t>
            </a:r>
            <a:r>
              <a:rPr lang="en-US" dirty="0" err="1" smtClean="0">
                <a:solidFill>
                  <a:schemeClr val="tx1"/>
                </a:solidFill>
              </a:rPr>
              <a:t>Hooverville</a:t>
            </a:r>
            <a:r>
              <a:rPr lang="en-US" dirty="0" smtClean="0">
                <a:solidFill>
                  <a:schemeClr val="tx1"/>
                </a:solidFill>
              </a:rPr>
              <a:t>, right in Washington, D.C.  They met with Congressional Leaders, and their petition was refused.</a:t>
            </a:r>
          </a:p>
          <a:p>
            <a:r>
              <a:rPr lang="en-US" dirty="0" smtClean="0">
                <a:solidFill>
                  <a:schemeClr val="tx1"/>
                </a:solidFill>
              </a:rPr>
              <a:t>Most men left, but several thousand lingered, and Hoover became worried that the men could attempt to attack the government – only 5,000 Bolsheviks, after all, had overthrown the Tsar in Russia during the 1917 Revolution there. </a:t>
            </a:r>
            <a:endParaRPr lang="en-US" dirty="0">
              <a:solidFill>
                <a:schemeClr val="tx1"/>
              </a:solidFill>
            </a:endParaRPr>
          </a:p>
        </p:txBody>
      </p:sp>
    </p:spTree>
    <p:extLst>
      <p:ext uri="{BB962C8B-B14F-4D97-AF65-F5344CB8AC3E}">
        <p14:creationId xmlns:p14="http://schemas.microsoft.com/office/powerpoint/2010/main" val="17062307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The Bonus Army</a:t>
            </a:r>
            <a:endParaRPr lang="en-US" dirty="0">
              <a:solidFill>
                <a:schemeClr val="accent1">
                  <a:lumMod val="50000"/>
                </a:schemeClr>
              </a:solidFill>
            </a:endParaRPr>
          </a:p>
        </p:txBody>
      </p:sp>
      <p:sp>
        <p:nvSpPr>
          <p:cNvPr id="3" name="Content Placeholder 2"/>
          <p:cNvSpPr>
            <a:spLocks noGrp="1"/>
          </p:cNvSpPr>
          <p:nvPr>
            <p:ph idx="1"/>
          </p:nvPr>
        </p:nvSpPr>
        <p:spPr/>
        <p:txBody>
          <a:bodyPr>
            <a:normAutofit fontScale="85000" lnSpcReduction="20000"/>
          </a:bodyPr>
          <a:lstStyle/>
          <a:p>
            <a:r>
              <a:rPr lang="en-US" dirty="0" smtClean="0">
                <a:solidFill>
                  <a:schemeClr val="tx1"/>
                </a:solidFill>
              </a:rPr>
              <a:t>In 1932, Hoover decided he could no longer tolerate the threat of these unarmed, impoverished, and desperate men in his city.  </a:t>
            </a:r>
          </a:p>
          <a:p>
            <a:endParaRPr lang="en-US" dirty="0">
              <a:solidFill>
                <a:schemeClr val="tx1"/>
              </a:solidFill>
            </a:endParaRPr>
          </a:p>
          <a:p>
            <a:r>
              <a:rPr lang="en-US" dirty="0" smtClean="0">
                <a:solidFill>
                  <a:schemeClr val="tx1"/>
                </a:solidFill>
              </a:rPr>
              <a:t>He sent in the US Army, led by George Patton and Douglas MacArthur, who believed the government was threatened, to disperse the men by force.  </a:t>
            </a:r>
          </a:p>
          <a:p>
            <a:endParaRPr lang="en-US" dirty="0">
              <a:solidFill>
                <a:schemeClr val="tx1"/>
              </a:solidFill>
            </a:endParaRPr>
          </a:p>
          <a:p>
            <a:r>
              <a:rPr lang="en-US" dirty="0" smtClean="0">
                <a:solidFill>
                  <a:schemeClr val="tx1"/>
                </a:solidFill>
              </a:rPr>
              <a:t>During the attack tear gas was used against the crowd, and hundreds were injured.  Over fifty men were arrest.  One woman miscarried, and baby later died from the side-effects of the gas used to disperse the crowd.  </a:t>
            </a:r>
          </a:p>
          <a:p>
            <a:endParaRPr lang="en-US" dirty="0" smtClean="0">
              <a:solidFill>
                <a:schemeClr val="tx1"/>
              </a:solidFill>
            </a:endParaRPr>
          </a:p>
          <a:p>
            <a:r>
              <a:rPr lang="en-US" dirty="0" smtClean="0">
                <a:solidFill>
                  <a:schemeClr val="tx1"/>
                </a:solidFill>
              </a:rPr>
              <a:t>Americans were horrified and outraged that their own President would take up arms against unarmed, impoverished, United States Veterans.  </a:t>
            </a:r>
            <a:endParaRPr lang="en-US" dirty="0">
              <a:solidFill>
                <a:schemeClr val="tx1"/>
              </a:solidFill>
            </a:endParaRPr>
          </a:p>
        </p:txBody>
      </p:sp>
    </p:spTree>
    <p:extLst>
      <p:ext uri="{BB962C8B-B14F-4D97-AF65-F5344CB8AC3E}">
        <p14:creationId xmlns:p14="http://schemas.microsoft.com/office/powerpoint/2010/main" val="2216616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solidFill>
                  <a:schemeClr val="tx1"/>
                </a:solidFill>
              </a:rPr>
              <a:t>The Great Depression Begins</a:t>
            </a:r>
            <a:endParaRPr lang="en-US" dirty="0">
              <a:solidFill>
                <a:schemeClr val="tx1"/>
              </a:solidFill>
            </a:endParaRPr>
          </a:p>
        </p:txBody>
      </p:sp>
      <p:sp>
        <p:nvSpPr>
          <p:cNvPr id="2" name="Title 1"/>
          <p:cNvSpPr>
            <a:spLocks noGrp="1"/>
          </p:cNvSpPr>
          <p:nvPr>
            <p:ph type="ctrTitle"/>
          </p:nvPr>
        </p:nvSpPr>
        <p:spPr/>
        <p:txBody>
          <a:bodyPr/>
          <a:lstStyle/>
          <a:p>
            <a:r>
              <a:rPr lang="en-US" dirty="0" smtClean="0"/>
              <a:t>Hoover and the Crash</a:t>
            </a:r>
            <a:endParaRPr lang="en-US" dirty="0"/>
          </a:p>
        </p:txBody>
      </p:sp>
    </p:spTree>
    <p:extLst>
      <p:ext uri="{BB962C8B-B14F-4D97-AF65-F5344CB8AC3E}">
        <p14:creationId xmlns:p14="http://schemas.microsoft.com/office/powerpoint/2010/main" val="25387926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The BONUS ARMY</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61494" y="1752600"/>
            <a:ext cx="5421012" cy="4373563"/>
          </a:xfrm>
        </p:spPr>
      </p:pic>
    </p:spTree>
    <p:extLst>
      <p:ext uri="{BB962C8B-B14F-4D97-AF65-F5344CB8AC3E}">
        <p14:creationId xmlns:p14="http://schemas.microsoft.com/office/powerpoint/2010/main" val="10547615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THE BONUS army: </a:t>
            </a:r>
            <a:r>
              <a:rPr lang="en-US" dirty="0" err="1" smtClean="0">
                <a:solidFill>
                  <a:schemeClr val="accent1">
                    <a:lumMod val="50000"/>
                  </a:schemeClr>
                </a:solidFill>
              </a:rPr>
              <a:t>Hooverville</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1429543"/>
            <a:ext cx="5486400" cy="4083728"/>
          </a:xfrm>
        </p:spPr>
      </p:pic>
    </p:spTree>
    <p:extLst>
      <p:ext uri="{BB962C8B-B14F-4D97-AF65-F5344CB8AC3E}">
        <p14:creationId xmlns:p14="http://schemas.microsoft.com/office/powerpoint/2010/main" val="16971625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600" dirty="0" smtClean="0">
                <a:solidFill>
                  <a:schemeClr val="accent1">
                    <a:lumMod val="50000"/>
                  </a:schemeClr>
                </a:solidFill>
              </a:rPr>
              <a:t>The Government attack on the Bonus Army</a:t>
            </a:r>
            <a:endParaRPr lang="en-US" sz="2600"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0750" y="2391569"/>
            <a:ext cx="4762500" cy="3095625"/>
          </a:xfrm>
        </p:spPr>
      </p:pic>
    </p:spTree>
    <p:extLst>
      <p:ext uri="{BB962C8B-B14F-4D97-AF65-F5344CB8AC3E}">
        <p14:creationId xmlns:p14="http://schemas.microsoft.com/office/powerpoint/2010/main" val="42872427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Bonus Army Legacy</a:t>
            </a:r>
            <a:endParaRPr lang="en-US" dirty="0"/>
          </a:p>
        </p:txBody>
      </p:sp>
      <p:sp>
        <p:nvSpPr>
          <p:cNvPr id="3" name="Content Placeholder 2"/>
          <p:cNvSpPr>
            <a:spLocks noGrp="1"/>
          </p:cNvSpPr>
          <p:nvPr>
            <p:ph idx="1"/>
          </p:nvPr>
        </p:nvSpPr>
        <p:spPr/>
        <p:txBody>
          <a:bodyPr>
            <a:normAutofit lnSpcReduction="10000"/>
          </a:bodyPr>
          <a:lstStyle/>
          <a:p>
            <a:r>
              <a:rPr lang="en-US" dirty="0" smtClean="0">
                <a:solidFill>
                  <a:schemeClr val="tx1"/>
                </a:solidFill>
              </a:rPr>
              <a:t>Hoover’s chances for re-election plummeted, although FDR claimed openly that he would not have paid the men either.</a:t>
            </a:r>
          </a:p>
          <a:p>
            <a:r>
              <a:rPr lang="en-US" dirty="0" smtClean="0">
                <a:solidFill>
                  <a:schemeClr val="tx1"/>
                </a:solidFill>
              </a:rPr>
              <a:t>Once elected President, FDR would offer positions in the Civilian Conservation Corps to all of the men – and he fed the reconstituted encampment which petitioned him for payment in 1933.  </a:t>
            </a:r>
          </a:p>
          <a:p>
            <a:r>
              <a:rPr lang="en-US" dirty="0" smtClean="0">
                <a:solidFill>
                  <a:schemeClr val="tx1"/>
                </a:solidFill>
              </a:rPr>
              <a:t>Eleanor Roosevelt visited the troops.</a:t>
            </a:r>
          </a:p>
          <a:p>
            <a:r>
              <a:rPr lang="en-US" dirty="0" smtClean="0">
                <a:solidFill>
                  <a:schemeClr val="tx1"/>
                </a:solidFill>
              </a:rPr>
              <a:t>In 1936, an adjusted payment was sent to all of the men by an act of Congress; however, it is noteworthy that FDR vetoed the bill; his veto was overridden!</a:t>
            </a:r>
            <a:endParaRPr lang="en-US" dirty="0">
              <a:solidFill>
                <a:schemeClr val="tx1"/>
              </a:solidFill>
            </a:endParaRPr>
          </a:p>
        </p:txBody>
      </p:sp>
    </p:spTree>
    <p:extLst>
      <p:ext uri="{BB962C8B-B14F-4D97-AF65-F5344CB8AC3E}">
        <p14:creationId xmlns:p14="http://schemas.microsoft.com/office/powerpoint/2010/main" val="3791800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A New role for Government</a:t>
            </a:r>
            <a:endParaRPr lang="en-US" dirty="0"/>
          </a:p>
        </p:txBody>
      </p:sp>
      <p:sp>
        <p:nvSpPr>
          <p:cNvPr id="2" name="Title 1"/>
          <p:cNvSpPr>
            <a:spLocks noGrp="1"/>
          </p:cNvSpPr>
          <p:nvPr>
            <p:ph type="ctrTitle"/>
          </p:nvPr>
        </p:nvSpPr>
        <p:spPr/>
        <p:txBody>
          <a:bodyPr/>
          <a:lstStyle/>
          <a:p>
            <a:r>
              <a:rPr lang="en-US" dirty="0" smtClean="0"/>
              <a:t>FDR AND THE NEW DEAL</a:t>
            </a:r>
            <a:endParaRPr lang="en-US" dirty="0"/>
          </a:p>
        </p:txBody>
      </p:sp>
    </p:spTree>
    <p:extLst>
      <p:ext uri="{BB962C8B-B14F-4D97-AF65-F5344CB8AC3E}">
        <p14:creationId xmlns:p14="http://schemas.microsoft.com/office/powerpoint/2010/main" val="11913431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5">
                    <a:lumMod val="75000"/>
                  </a:schemeClr>
                </a:solidFill>
              </a:rPr>
              <a:t>Franklin Delano Roosevelt</a:t>
            </a:r>
            <a:endParaRPr lang="en-US" dirty="0">
              <a:solidFill>
                <a:schemeClr val="accent5">
                  <a:lumMod val="75000"/>
                </a:schemeClr>
              </a:solidFill>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48093" y="1719263"/>
            <a:ext cx="3393313" cy="4406900"/>
          </a:xfrm>
        </p:spPr>
      </p:pic>
      <p:sp>
        <p:nvSpPr>
          <p:cNvPr id="6" name="Content Placeholder 5"/>
          <p:cNvSpPr>
            <a:spLocks noGrp="1"/>
          </p:cNvSpPr>
          <p:nvPr>
            <p:ph sz="half" idx="2"/>
          </p:nvPr>
        </p:nvSpPr>
        <p:spPr/>
        <p:txBody>
          <a:bodyPr>
            <a:noAutofit/>
          </a:bodyPr>
          <a:lstStyle/>
          <a:p>
            <a:r>
              <a:rPr lang="en-US" sz="1850" dirty="0" smtClean="0">
                <a:solidFill>
                  <a:schemeClr val="tx1"/>
                </a:solidFill>
                <a:cs typeface="Courier New" pitchFamily="49" charset="0"/>
              </a:rPr>
              <a:t>Roosevelt was a wealthy New Yorker and a distant relative of Theodore Roosevelt, a man whom he admired.  </a:t>
            </a:r>
          </a:p>
          <a:p>
            <a:r>
              <a:rPr lang="en-US" sz="1850" dirty="0" smtClean="0">
                <a:solidFill>
                  <a:schemeClr val="tx1"/>
                </a:solidFill>
                <a:cs typeface="Courier New" pitchFamily="49" charset="0"/>
              </a:rPr>
              <a:t>He was a Assistant Secretary of the Navy, a job TR had held as well.</a:t>
            </a:r>
          </a:p>
          <a:p>
            <a:r>
              <a:rPr lang="en-US" sz="1850" dirty="0" smtClean="0">
                <a:solidFill>
                  <a:schemeClr val="tx1"/>
                </a:solidFill>
                <a:cs typeface="Courier New" pitchFamily="49" charset="0"/>
              </a:rPr>
              <a:t>He ran for Vice President in the Election of 1920, but, along with Archibald Cox, lost to Warren G. Harding.  </a:t>
            </a:r>
          </a:p>
          <a:p>
            <a:r>
              <a:rPr lang="en-US" sz="1850" dirty="0" smtClean="0">
                <a:solidFill>
                  <a:schemeClr val="tx1"/>
                </a:solidFill>
                <a:cs typeface="Courier New" pitchFamily="49" charset="0"/>
              </a:rPr>
              <a:t>In 1928, he was elected Governor of New York.</a:t>
            </a:r>
            <a:endParaRPr lang="en-US" sz="1850" dirty="0">
              <a:solidFill>
                <a:schemeClr val="tx1"/>
              </a:solidFill>
              <a:cs typeface="Courier New" pitchFamily="49" charset="0"/>
            </a:endParaRPr>
          </a:p>
        </p:txBody>
      </p:sp>
    </p:spTree>
    <p:extLst>
      <p:ext uri="{BB962C8B-B14F-4D97-AF65-F5344CB8AC3E}">
        <p14:creationId xmlns:p14="http://schemas.microsoft.com/office/powerpoint/2010/main" val="40159897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5">
                    <a:lumMod val="75000"/>
                  </a:schemeClr>
                </a:solidFill>
              </a:rPr>
              <a:t>FDR and the New Deal Win</a:t>
            </a:r>
            <a:endParaRPr lang="en-US" dirty="0">
              <a:solidFill>
                <a:schemeClr val="accent5">
                  <a:lumMod val="75000"/>
                </a:schemeClr>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99091" y="1719263"/>
            <a:ext cx="3336817" cy="4406900"/>
          </a:xfrm>
        </p:spPr>
      </p:pic>
      <p:pic>
        <p:nvPicPr>
          <p:cNvPr id="8" name="Content Placeholder 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751855" y="1719263"/>
            <a:ext cx="3385789" cy="4406900"/>
          </a:xfrm>
        </p:spPr>
      </p:pic>
    </p:spTree>
    <p:extLst>
      <p:ext uri="{BB962C8B-B14F-4D97-AF65-F5344CB8AC3E}">
        <p14:creationId xmlns:p14="http://schemas.microsoft.com/office/powerpoint/2010/main" val="41851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FDR’s First Inaugural address</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914400" y="1818794"/>
            <a:ext cx="3200400" cy="4399895"/>
          </a:xfrm>
        </p:spPr>
      </p:pic>
      <p:sp>
        <p:nvSpPr>
          <p:cNvPr id="4" name="Content Placeholder 3"/>
          <p:cNvSpPr>
            <a:spLocks noGrp="1"/>
          </p:cNvSpPr>
          <p:nvPr>
            <p:ph sz="half" idx="2"/>
          </p:nvPr>
        </p:nvSpPr>
        <p:spPr/>
        <p:txBody>
          <a:bodyPr>
            <a:normAutofit fontScale="85000" lnSpcReduction="20000"/>
          </a:bodyPr>
          <a:lstStyle/>
          <a:p>
            <a:pPr marL="114300" indent="0">
              <a:buNone/>
            </a:pPr>
            <a:endParaRPr lang="en-US" dirty="0" smtClean="0">
              <a:solidFill>
                <a:schemeClr val="accent5">
                  <a:lumMod val="75000"/>
                </a:schemeClr>
              </a:solidFill>
              <a:latin typeface="Courier New" pitchFamily="49" charset="0"/>
              <a:cs typeface="Courier New" pitchFamily="49" charset="0"/>
            </a:endParaRPr>
          </a:p>
          <a:p>
            <a:pPr marL="114300" indent="0">
              <a:buNone/>
            </a:pPr>
            <a:r>
              <a:rPr lang="en-US" dirty="0" smtClean="0">
                <a:solidFill>
                  <a:schemeClr val="tx1"/>
                </a:solidFill>
                <a:cs typeface="Courier New" pitchFamily="49" charset="0"/>
              </a:rPr>
              <a:t>“This great nation will endure, as it </a:t>
            </a:r>
            <a:r>
              <a:rPr lang="en-US" i="1" dirty="0" smtClean="0">
                <a:solidFill>
                  <a:schemeClr val="tx1"/>
                </a:solidFill>
                <a:cs typeface="Courier New" pitchFamily="49" charset="0"/>
              </a:rPr>
              <a:t>has endured</a:t>
            </a:r>
            <a:r>
              <a:rPr lang="en-US" dirty="0" smtClean="0">
                <a:solidFill>
                  <a:schemeClr val="tx1"/>
                </a:solidFill>
                <a:cs typeface="Courier New" pitchFamily="49" charset="0"/>
              </a:rPr>
              <a:t>, will revive, and will prosper.  So, first of all, let me assert my firm belief that the only thing we have to fear is </a:t>
            </a:r>
            <a:r>
              <a:rPr lang="en-US" i="1" u="sng" dirty="0" smtClean="0">
                <a:solidFill>
                  <a:schemeClr val="tx1"/>
                </a:solidFill>
                <a:cs typeface="Courier New" pitchFamily="49" charset="0"/>
              </a:rPr>
              <a:t>fear itself</a:t>
            </a:r>
            <a:r>
              <a:rPr lang="en-US" dirty="0" smtClean="0">
                <a:solidFill>
                  <a:schemeClr val="tx1"/>
                </a:solidFill>
                <a:cs typeface="Courier New" pitchFamily="49" charset="0"/>
              </a:rPr>
              <a:t> – nameless, unreasoning, unjustified terror which paralyzes needed efforts to convert retreat into advance.” </a:t>
            </a:r>
            <a:endParaRPr lang="en-US" dirty="0">
              <a:solidFill>
                <a:schemeClr val="tx1"/>
              </a:solidFill>
              <a:cs typeface="Courier New" pitchFamily="49" charset="0"/>
            </a:endParaRPr>
          </a:p>
        </p:txBody>
      </p:sp>
    </p:spTree>
    <p:extLst>
      <p:ext uri="{BB962C8B-B14F-4D97-AF65-F5344CB8AC3E}">
        <p14:creationId xmlns:p14="http://schemas.microsoft.com/office/powerpoint/2010/main" val="34616653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0885" b="10885"/>
          <a:stretch>
            <a:fillRect/>
          </a:stretch>
        </p:blipFill>
        <p:spPr/>
      </p:pic>
      <p:sp>
        <p:nvSpPr>
          <p:cNvPr id="7" name="Text Placeholder 6"/>
          <p:cNvSpPr>
            <a:spLocks noGrp="1"/>
          </p:cNvSpPr>
          <p:nvPr>
            <p:ph type="body" sz="half" idx="2"/>
          </p:nvPr>
        </p:nvSpPr>
        <p:spPr/>
        <p:txBody>
          <a:bodyPr>
            <a:normAutofit fontScale="77500" lnSpcReduction="20000"/>
          </a:bodyPr>
          <a:lstStyle/>
          <a:p>
            <a:r>
              <a:rPr lang="en-US" dirty="0" smtClean="0"/>
              <a:t>FDR closed every bank in the USA to establish new rules of operation.  He hoped to restore confidence in the banks.</a:t>
            </a:r>
            <a:endParaRPr lang="en-US" dirty="0"/>
          </a:p>
        </p:txBody>
      </p:sp>
      <p:sp>
        <p:nvSpPr>
          <p:cNvPr id="5" name="Title 4"/>
          <p:cNvSpPr>
            <a:spLocks noGrp="1"/>
          </p:cNvSpPr>
          <p:nvPr>
            <p:ph type="title"/>
          </p:nvPr>
        </p:nvSpPr>
        <p:spPr/>
        <p:txBody>
          <a:bodyPr/>
          <a:lstStyle/>
          <a:p>
            <a:r>
              <a:rPr lang="en-US" dirty="0" smtClean="0"/>
              <a:t>The Bank Holiday of 1933</a:t>
            </a:r>
            <a:endParaRPr lang="en-US" dirty="0"/>
          </a:p>
        </p:txBody>
      </p:sp>
    </p:spTree>
    <p:extLst>
      <p:ext uri="{BB962C8B-B14F-4D97-AF65-F5344CB8AC3E}">
        <p14:creationId xmlns:p14="http://schemas.microsoft.com/office/powerpoint/2010/main" val="39869222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82788" y="1143000"/>
            <a:ext cx="5378824" cy="4343400"/>
          </a:xfrm>
        </p:spPr>
      </p:pic>
      <p:sp>
        <p:nvSpPr>
          <p:cNvPr id="7" name="Text Placeholder 6"/>
          <p:cNvSpPr>
            <a:spLocks noGrp="1"/>
          </p:cNvSpPr>
          <p:nvPr>
            <p:ph type="body" sz="half" idx="2"/>
          </p:nvPr>
        </p:nvSpPr>
        <p:spPr>
          <a:xfrm>
            <a:off x="769000" y="2362200"/>
            <a:ext cx="2298634" cy="2362200"/>
          </a:xfrm>
        </p:spPr>
        <p:txBody>
          <a:bodyPr>
            <a:noAutofit/>
          </a:bodyPr>
          <a:lstStyle/>
          <a:p>
            <a:r>
              <a:rPr lang="en-US" sz="1350" dirty="0" smtClean="0">
                <a:solidFill>
                  <a:schemeClr val="tx1"/>
                </a:solidFill>
              </a:rPr>
              <a:t>In his first “fireside chat” - evening radio addresses which FDR envision American families listen to in while gathered together before a toasty fire – FDR explained why he had closed the banks, and declared, “It is safer to keep your money in a reopened bank than under the mattress.” </a:t>
            </a:r>
            <a:endParaRPr lang="en-US" sz="1350" dirty="0">
              <a:solidFill>
                <a:schemeClr val="tx1"/>
              </a:solidFill>
            </a:endParaRPr>
          </a:p>
        </p:txBody>
      </p:sp>
      <p:sp>
        <p:nvSpPr>
          <p:cNvPr id="5" name="Title 4"/>
          <p:cNvSpPr>
            <a:spLocks noGrp="1"/>
          </p:cNvSpPr>
          <p:nvPr>
            <p:ph type="title"/>
          </p:nvPr>
        </p:nvSpPr>
        <p:spPr>
          <a:xfrm>
            <a:off x="769000" y="1905000"/>
            <a:ext cx="2298634" cy="457200"/>
          </a:xfrm>
        </p:spPr>
        <p:txBody>
          <a:bodyPr>
            <a:normAutofit fontScale="90000"/>
          </a:bodyPr>
          <a:lstStyle/>
          <a:p>
            <a:r>
              <a:rPr lang="en-US" dirty="0" smtClean="0"/>
              <a:t>The Fireside Chat</a:t>
            </a:r>
            <a:endParaRPr lang="en-US" dirty="0"/>
          </a:p>
        </p:txBody>
      </p:sp>
    </p:spTree>
    <p:extLst>
      <p:ext uri="{BB962C8B-B14F-4D97-AF65-F5344CB8AC3E}">
        <p14:creationId xmlns:p14="http://schemas.microsoft.com/office/powerpoint/2010/main" val="7102906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400" dirty="0" smtClean="0">
                <a:solidFill>
                  <a:schemeClr val="accent5">
                    <a:lumMod val="75000"/>
                  </a:schemeClr>
                </a:solidFill>
              </a:rPr>
              <a:t>Older industries, struggling in the 1920s</a:t>
            </a:r>
            <a:endParaRPr lang="en-US" sz="2400" dirty="0">
              <a:solidFill>
                <a:schemeClr val="accent5">
                  <a:lumMod val="75000"/>
                </a:schemeClr>
              </a:solidFill>
            </a:endParaRPr>
          </a:p>
        </p:txBody>
      </p:sp>
      <p:sp>
        <p:nvSpPr>
          <p:cNvPr id="3" name="Content Placeholder 2"/>
          <p:cNvSpPr>
            <a:spLocks noGrp="1"/>
          </p:cNvSpPr>
          <p:nvPr>
            <p:ph idx="1"/>
          </p:nvPr>
        </p:nvSpPr>
        <p:spPr/>
        <p:txBody>
          <a:bodyPr>
            <a:normAutofit fontScale="92500" lnSpcReduction="20000"/>
          </a:bodyPr>
          <a:lstStyle/>
          <a:p>
            <a:pPr>
              <a:buFont typeface="Arial" pitchFamily="34" charset="0"/>
              <a:buChar char="•"/>
            </a:pPr>
            <a:r>
              <a:rPr lang="en-US" dirty="0" smtClean="0">
                <a:solidFill>
                  <a:schemeClr val="tx1"/>
                </a:solidFill>
              </a:rPr>
              <a:t>Agriculture, which suffered from overproduction and paralyzing debt which had accumulated throughout the decade. </a:t>
            </a:r>
          </a:p>
          <a:p>
            <a:pPr marL="0" indent="0"/>
            <a:endParaRPr lang="en-US" dirty="0" smtClean="0">
              <a:solidFill>
                <a:schemeClr val="tx1"/>
              </a:solidFill>
            </a:endParaRPr>
          </a:p>
          <a:p>
            <a:pPr>
              <a:buFont typeface="Arial" pitchFamily="34" charset="0"/>
              <a:buChar char="•"/>
            </a:pPr>
            <a:r>
              <a:rPr lang="en-US" dirty="0" smtClean="0">
                <a:solidFill>
                  <a:schemeClr val="tx1"/>
                </a:solidFill>
              </a:rPr>
              <a:t>Coal Mining, which was less and less profitable due to competition from oil and other energy forms. </a:t>
            </a:r>
          </a:p>
          <a:p>
            <a:pPr marL="0" indent="0"/>
            <a:endParaRPr lang="en-US" dirty="0" smtClean="0">
              <a:solidFill>
                <a:schemeClr val="tx1"/>
              </a:solidFill>
            </a:endParaRPr>
          </a:p>
          <a:p>
            <a:pPr>
              <a:buFont typeface="Arial" pitchFamily="34" charset="0"/>
              <a:buChar char="•"/>
            </a:pPr>
            <a:r>
              <a:rPr lang="en-US" dirty="0" smtClean="0">
                <a:solidFill>
                  <a:schemeClr val="tx1"/>
                </a:solidFill>
              </a:rPr>
              <a:t>Railroads, which were being replaced by cars and trucks as the primary form of long distance transportation and trade. </a:t>
            </a:r>
          </a:p>
          <a:p>
            <a:pPr>
              <a:buFont typeface="Arial" pitchFamily="34" charset="0"/>
              <a:buChar char="•"/>
            </a:pPr>
            <a:endParaRPr lang="en-US" dirty="0" smtClean="0">
              <a:solidFill>
                <a:schemeClr val="tx1"/>
              </a:solidFill>
            </a:endParaRPr>
          </a:p>
          <a:p>
            <a:pPr>
              <a:buFont typeface="Arial" pitchFamily="34" charset="0"/>
              <a:buChar char="•"/>
            </a:pPr>
            <a:r>
              <a:rPr lang="en-US" dirty="0" smtClean="0">
                <a:solidFill>
                  <a:schemeClr val="tx1"/>
                </a:solidFill>
              </a:rPr>
              <a:t>Clothing Manufacture, or the Garment industry, which was less profitable due to the competition from foreign nations and synthetic cloth.</a:t>
            </a:r>
            <a:endParaRPr lang="en-US" dirty="0">
              <a:solidFill>
                <a:schemeClr val="tx1"/>
              </a:solidFill>
            </a:endParaRPr>
          </a:p>
        </p:txBody>
      </p:sp>
    </p:spTree>
    <p:extLst>
      <p:ext uri="{BB962C8B-B14F-4D97-AF65-F5344CB8AC3E}">
        <p14:creationId xmlns:p14="http://schemas.microsoft.com/office/powerpoint/2010/main" val="24298265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goals of FDR’s New Deal</a:t>
            </a:r>
            <a:endParaRPr lang="en-US" dirty="0"/>
          </a:p>
        </p:txBody>
      </p:sp>
      <p:sp>
        <p:nvSpPr>
          <p:cNvPr id="6" name="Content Placeholder 5"/>
          <p:cNvSpPr>
            <a:spLocks noGrp="1"/>
          </p:cNvSpPr>
          <p:nvPr>
            <p:ph idx="1"/>
          </p:nvPr>
        </p:nvSpPr>
        <p:spPr/>
        <p:txBody>
          <a:bodyPr/>
          <a:lstStyle/>
          <a:p>
            <a:r>
              <a:rPr lang="en-US" dirty="0" smtClean="0">
                <a:solidFill>
                  <a:schemeClr val="tx1"/>
                </a:solidFill>
                <a:cs typeface="Courier New" pitchFamily="49" charset="0"/>
              </a:rPr>
              <a:t>There were three major goals FDR hoped to accomplish with his New Deal programs: </a:t>
            </a:r>
          </a:p>
          <a:p>
            <a:endParaRPr lang="en-US" dirty="0">
              <a:solidFill>
                <a:schemeClr val="tx1"/>
              </a:solidFill>
              <a:cs typeface="Courier New" pitchFamily="49" charset="0"/>
            </a:endParaRPr>
          </a:p>
          <a:p>
            <a:r>
              <a:rPr lang="en-US" dirty="0" smtClean="0">
                <a:solidFill>
                  <a:schemeClr val="tx1"/>
                </a:solidFill>
                <a:cs typeface="Courier New" pitchFamily="49" charset="0"/>
              </a:rPr>
              <a:t>To provide relief and assistance for the unemployed.</a:t>
            </a:r>
          </a:p>
          <a:p>
            <a:endParaRPr lang="en-US" dirty="0">
              <a:solidFill>
                <a:schemeClr val="tx1"/>
              </a:solidFill>
              <a:cs typeface="Courier New" pitchFamily="49" charset="0"/>
            </a:endParaRPr>
          </a:p>
          <a:p>
            <a:r>
              <a:rPr lang="en-US" dirty="0" smtClean="0">
                <a:solidFill>
                  <a:schemeClr val="tx1"/>
                </a:solidFill>
                <a:cs typeface="Courier New" pitchFamily="49" charset="0"/>
              </a:rPr>
              <a:t>To stimulate economic recovery in the United States of America.</a:t>
            </a:r>
          </a:p>
          <a:p>
            <a:endParaRPr lang="en-US" dirty="0">
              <a:solidFill>
                <a:schemeClr val="tx1"/>
              </a:solidFill>
              <a:cs typeface="Courier New" pitchFamily="49" charset="0"/>
            </a:endParaRPr>
          </a:p>
          <a:p>
            <a:r>
              <a:rPr lang="en-US" dirty="0" smtClean="0">
                <a:solidFill>
                  <a:schemeClr val="tx1"/>
                </a:solidFill>
                <a:cs typeface="Courier New" pitchFamily="49" charset="0"/>
              </a:rPr>
              <a:t>To prevent future economic depressions.</a:t>
            </a:r>
            <a:endParaRPr lang="en-US" dirty="0">
              <a:solidFill>
                <a:schemeClr val="tx1"/>
              </a:solidFill>
              <a:cs typeface="Courier New" pitchFamily="49" charset="0"/>
            </a:endParaRPr>
          </a:p>
        </p:txBody>
      </p:sp>
    </p:spTree>
    <p:extLst>
      <p:ext uri="{BB962C8B-B14F-4D97-AF65-F5344CB8AC3E}">
        <p14:creationId xmlns:p14="http://schemas.microsoft.com/office/powerpoint/2010/main" val="24663783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6000" dirty="0" smtClean="0">
                <a:solidFill>
                  <a:schemeClr val="accent5">
                    <a:lumMod val="75000"/>
                  </a:schemeClr>
                </a:solidFill>
              </a:rPr>
              <a:t>The New Deal </a:t>
            </a:r>
            <a:endParaRPr lang="en-US" sz="6000" dirty="0">
              <a:solidFill>
                <a:schemeClr val="accent5">
                  <a:lumMod val="75000"/>
                </a:schemeClr>
              </a:solidFill>
            </a:endParaRPr>
          </a:p>
        </p:txBody>
      </p:sp>
      <p:sp>
        <p:nvSpPr>
          <p:cNvPr id="3" name="Subtitle 2"/>
          <p:cNvSpPr>
            <a:spLocks noGrp="1"/>
          </p:cNvSpPr>
          <p:nvPr>
            <p:ph type="subTitle" idx="1"/>
          </p:nvPr>
        </p:nvSpPr>
        <p:spPr/>
        <p:txBody>
          <a:bodyPr>
            <a:normAutofit fontScale="85000" lnSpcReduction="20000"/>
          </a:bodyPr>
          <a:lstStyle/>
          <a:p>
            <a:r>
              <a:rPr lang="en-US" dirty="0" smtClean="0"/>
              <a:t>Franklin Roosevelt’s Efforts to Resolve the Economic Crisis During the Great Depression</a:t>
            </a:r>
            <a:endParaRPr lang="en-US" dirty="0"/>
          </a:p>
        </p:txBody>
      </p:sp>
    </p:spTree>
    <p:extLst>
      <p:ext uri="{BB962C8B-B14F-4D97-AF65-F5344CB8AC3E}">
        <p14:creationId xmlns:p14="http://schemas.microsoft.com/office/powerpoint/2010/main" val="22832267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dirty="0" smtClean="0">
                <a:solidFill>
                  <a:schemeClr val="accent5">
                    <a:lumMod val="75000"/>
                  </a:schemeClr>
                </a:solidFill>
              </a:rPr>
              <a:t>The New Deal</a:t>
            </a:r>
            <a:endParaRPr lang="en-US" sz="6000" dirty="0">
              <a:solidFill>
                <a:schemeClr val="accent5">
                  <a:lumMod val="75000"/>
                </a:schemeClr>
              </a:solidFill>
            </a:endParaRPr>
          </a:p>
        </p:txBody>
      </p:sp>
      <p:pic>
        <p:nvPicPr>
          <p:cNvPr id="4" name="Content Placeholder 3" descr="The New Deal Political Cartoon.jpg"/>
          <p:cNvPicPr>
            <a:picLocks noGrp="1" noChangeAspect="1"/>
          </p:cNvPicPr>
          <p:nvPr>
            <p:ph idx="1"/>
          </p:nvPr>
        </p:nvPicPr>
        <p:blipFill>
          <a:blip r:embed="rId2" cstate="print"/>
          <a:stretch>
            <a:fillRect/>
          </a:stretch>
        </p:blipFill>
        <p:spPr>
          <a:xfrm>
            <a:off x="2008344" y="1774825"/>
            <a:ext cx="5127312" cy="4625975"/>
          </a:xfrm>
        </p:spPr>
      </p:pic>
    </p:spTree>
    <p:extLst>
      <p:ext uri="{BB962C8B-B14F-4D97-AF65-F5344CB8AC3E}">
        <p14:creationId xmlns:p14="http://schemas.microsoft.com/office/powerpoint/2010/main" val="3406584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5">
                    <a:lumMod val="75000"/>
                  </a:schemeClr>
                </a:solidFill>
              </a:rPr>
              <a:t>The New Deal</a:t>
            </a:r>
            <a:endParaRPr lang="en-US" dirty="0">
              <a:solidFill>
                <a:schemeClr val="accent5">
                  <a:lumMod val="75000"/>
                </a:schemeClr>
              </a:solidFill>
            </a:endParaRPr>
          </a:p>
        </p:txBody>
      </p:sp>
      <p:pic>
        <p:nvPicPr>
          <p:cNvPr id="4" name="Content Placeholder 3" descr="New Deal Kids.jpg"/>
          <p:cNvPicPr>
            <a:picLocks noGrp="1" noChangeAspect="1"/>
          </p:cNvPicPr>
          <p:nvPr>
            <p:ph idx="1"/>
          </p:nvPr>
        </p:nvPicPr>
        <p:blipFill>
          <a:blip r:embed="rId2" cstate="print"/>
          <a:stretch>
            <a:fillRect/>
          </a:stretch>
        </p:blipFill>
        <p:spPr>
          <a:xfrm>
            <a:off x="1524000" y="1600200"/>
            <a:ext cx="5604794" cy="4978022"/>
          </a:xfrm>
        </p:spPr>
      </p:pic>
    </p:spTree>
    <p:extLst>
      <p:ext uri="{BB962C8B-B14F-4D97-AF65-F5344CB8AC3E}">
        <p14:creationId xmlns:p14="http://schemas.microsoft.com/office/powerpoint/2010/main" val="10092366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b="1" dirty="0" smtClean="0">
                <a:solidFill>
                  <a:schemeClr val="accent5">
                    <a:lumMod val="75000"/>
                  </a:schemeClr>
                </a:solidFill>
              </a:rPr>
              <a:t>The Civilian Conservation Corps (CCC)</a:t>
            </a:r>
            <a:endParaRPr lang="en-US" b="1" dirty="0">
              <a:solidFill>
                <a:schemeClr val="accent5">
                  <a:lumMod val="75000"/>
                </a:schemeClr>
              </a:solidFill>
            </a:endParaRPr>
          </a:p>
        </p:txBody>
      </p:sp>
      <p:pic>
        <p:nvPicPr>
          <p:cNvPr id="7" name="Content Placeholder 6" descr="CCC.jpg"/>
          <p:cNvPicPr>
            <a:picLocks noGrp="1" noChangeAspect="1"/>
          </p:cNvPicPr>
          <p:nvPr>
            <p:ph sz="half" idx="1"/>
          </p:nvPr>
        </p:nvPicPr>
        <p:blipFill>
          <a:blip r:embed="rId2" cstate="print"/>
          <a:stretch>
            <a:fillRect/>
          </a:stretch>
        </p:blipFill>
        <p:spPr>
          <a:xfrm>
            <a:off x="425450" y="2308999"/>
            <a:ext cx="4038600" cy="3227428"/>
          </a:xfrm>
        </p:spPr>
      </p:pic>
      <p:sp>
        <p:nvSpPr>
          <p:cNvPr id="6" name="Text Placeholder 5"/>
          <p:cNvSpPr>
            <a:spLocks noGrp="1"/>
          </p:cNvSpPr>
          <p:nvPr>
            <p:ph sz="half" idx="2"/>
          </p:nvPr>
        </p:nvSpPr>
        <p:spPr/>
        <p:txBody>
          <a:bodyPr>
            <a:normAutofit fontScale="62500" lnSpcReduction="20000"/>
          </a:bodyPr>
          <a:lstStyle/>
          <a:p>
            <a:r>
              <a:rPr lang="en-US" b="1" dirty="0" smtClean="0">
                <a:solidFill>
                  <a:schemeClr val="accent5">
                    <a:lumMod val="75000"/>
                  </a:schemeClr>
                </a:solidFill>
              </a:rPr>
              <a:t>THE CIVILIAN CONSERVATION CORPS</a:t>
            </a:r>
            <a:r>
              <a:rPr lang="en-US" dirty="0" smtClean="0">
                <a:solidFill>
                  <a:schemeClr val="accent5">
                    <a:lumMod val="75000"/>
                  </a:schemeClr>
                </a:solidFill>
              </a:rPr>
              <a:t> – </a:t>
            </a:r>
          </a:p>
          <a:p>
            <a:pPr lvl="0"/>
            <a:r>
              <a:rPr lang="en-US" dirty="0" smtClean="0">
                <a:solidFill>
                  <a:schemeClr val="accent5">
                    <a:lumMod val="75000"/>
                  </a:schemeClr>
                </a:solidFill>
              </a:rPr>
              <a:t>EMPLOYED MILLIONS OF YOUNG MEN IMPROVING THE NATIONAL PARKS SYSTEM AND THE INFRASTRUCTURE OF THE UNITED STATES.</a:t>
            </a:r>
          </a:p>
          <a:p>
            <a:pPr lvl="0"/>
            <a:r>
              <a:rPr lang="en-US" dirty="0" smtClean="0">
                <a:solidFill>
                  <a:schemeClr val="accent5">
                    <a:lumMod val="75000"/>
                  </a:schemeClr>
                </a:solidFill>
              </a:rPr>
              <a:t>USUALLY HIRED 18 – 25 YEAR OLDS FOR TWO YEARS OF SERVICE.</a:t>
            </a:r>
          </a:p>
          <a:p>
            <a:pPr lvl="0"/>
            <a:r>
              <a:rPr lang="en-US" dirty="0" smtClean="0">
                <a:solidFill>
                  <a:schemeClr val="accent5">
                    <a:lumMod val="75000"/>
                  </a:schemeClr>
                </a:solidFill>
              </a:rPr>
              <a:t>MONEY PAID TO THESE INDIVIDUALS WAS INTENDED TO IMPROVE BUYING POWER OF CONSUMERS. </a:t>
            </a:r>
          </a:p>
          <a:p>
            <a:pPr lvl="0"/>
            <a:r>
              <a:rPr lang="en-US" dirty="0" smtClean="0">
                <a:solidFill>
                  <a:schemeClr val="accent5">
                    <a:lumMod val="75000"/>
                  </a:schemeClr>
                </a:solidFill>
              </a:rPr>
              <a:t>MANY OF THESE MEN MIGHT HAVE BEEN DRAWN TO PETTY CRIMES UNDER DIFFERENT CIRCUMSTANCES.</a:t>
            </a:r>
          </a:p>
          <a:p>
            <a:endParaRPr lang="en-US" dirty="0"/>
          </a:p>
        </p:txBody>
      </p:sp>
    </p:spTree>
    <p:extLst>
      <p:ext uri="{BB962C8B-B14F-4D97-AF65-F5344CB8AC3E}">
        <p14:creationId xmlns:p14="http://schemas.microsoft.com/office/powerpoint/2010/main" val="33924687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solidFill>
                  <a:schemeClr val="accent5">
                    <a:lumMod val="75000"/>
                  </a:schemeClr>
                </a:solidFill>
              </a:rPr>
              <a:t>The National Recovery Administration (NRA)</a:t>
            </a:r>
            <a:endParaRPr lang="en-US" sz="2000" dirty="0">
              <a:solidFill>
                <a:schemeClr val="accent5">
                  <a:lumMod val="75000"/>
                </a:schemeClr>
              </a:solidFill>
            </a:endParaRPr>
          </a:p>
        </p:txBody>
      </p:sp>
      <p:pic>
        <p:nvPicPr>
          <p:cNvPr id="5" name="Content Placeholder 4" descr="NRA Eagle.jpg"/>
          <p:cNvPicPr>
            <a:picLocks noGrp="1" noChangeAspect="1"/>
          </p:cNvPicPr>
          <p:nvPr>
            <p:ph sz="half" idx="1"/>
          </p:nvPr>
        </p:nvPicPr>
        <p:blipFill>
          <a:blip r:embed="rId2" cstate="print"/>
          <a:stretch>
            <a:fillRect/>
          </a:stretch>
        </p:blipFill>
        <p:spPr>
          <a:xfrm>
            <a:off x="654050" y="1954213"/>
            <a:ext cx="3581400" cy="3937000"/>
          </a:xfrm>
        </p:spPr>
      </p:pic>
      <p:sp>
        <p:nvSpPr>
          <p:cNvPr id="3" name="Text Placeholder 2"/>
          <p:cNvSpPr>
            <a:spLocks noGrp="1"/>
          </p:cNvSpPr>
          <p:nvPr>
            <p:ph sz="half" idx="2"/>
          </p:nvPr>
        </p:nvSpPr>
        <p:spPr/>
        <p:txBody>
          <a:bodyPr>
            <a:normAutofit/>
          </a:bodyPr>
          <a:lstStyle/>
          <a:p>
            <a:r>
              <a:rPr lang="en-US" sz="2000" b="1" dirty="0" smtClean="0">
                <a:solidFill>
                  <a:schemeClr val="accent5">
                    <a:lumMod val="75000"/>
                  </a:schemeClr>
                </a:solidFill>
              </a:rPr>
              <a:t>THE NATIONAL RECOVERY ADMINISTRATION</a:t>
            </a:r>
            <a:r>
              <a:rPr lang="en-US" sz="2000" dirty="0" smtClean="0">
                <a:solidFill>
                  <a:schemeClr val="accent5">
                    <a:lumMod val="75000"/>
                  </a:schemeClr>
                </a:solidFill>
              </a:rPr>
              <a:t> – </a:t>
            </a:r>
          </a:p>
          <a:p>
            <a:pPr lvl="0"/>
            <a:r>
              <a:rPr lang="en-US" sz="2000" dirty="0" smtClean="0">
                <a:solidFill>
                  <a:schemeClr val="accent5">
                    <a:lumMod val="75000"/>
                  </a:schemeClr>
                </a:solidFill>
              </a:rPr>
              <a:t>FDR’S MOST IMPORTANT ECONOMIC PROGRAM</a:t>
            </a:r>
          </a:p>
          <a:p>
            <a:pPr lvl="0"/>
            <a:r>
              <a:rPr lang="en-US" sz="2000" dirty="0" smtClean="0">
                <a:solidFill>
                  <a:schemeClr val="accent5">
                    <a:lumMod val="75000"/>
                  </a:schemeClr>
                </a:solidFill>
              </a:rPr>
              <a:t>PLACED CONTROLS ON BUSINESSES REGARDING WAGES, HIRING AND FIRING OF EMPLOYEES.</a:t>
            </a:r>
          </a:p>
          <a:p>
            <a:pPr lvl="0"/>
            <a:r>
              <a:rPr lang="en-US" sz="2000" dirty="0" smtClean="0">
                <a:solidFill>
                  <a:schemeClr val="accent5">
                    <a:lumMod val="75000"/>
                  </a:schemeClr>
                </a:solidFill>
              </a:rPr>
              <a:t>RULED UNCONSTITUTIONAL BY THE SUPREME COURT IN 1935.</a:t>
            </a:r>
          </a:p>
          <a:p>
            <a:endParaRPr lang="en-US" dirty="0"/>
          </a:p>
        </p:txBody>
      </p:sp>
    </p:spTree>
    <p:extLst>
      <p:ext uri="{BB962C8B-B14F-4D97-AF65-F5344CB8AC3E}">
        <p14:creationId xmlns:p14="http://schemas.microsoft.com/office/powerpoint/2010/main" val="880291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The Tennessee Valley Authority</a:t>
            </a:r>
            <a:endParaRPr lang="en-US" dirty="0">
              <a:solidFill>
                <a:schemeClr val="accent5">
                  <a:lumMod val="75000"/>
                </a:schemeClr>
              </a:solidFill>
            </a:endParaRPr>
          </a:p>
        </p:txBody>
      </p:sp>
      <p:pic>
        <p:nvPicPr>
          <p:cNvPr id="5" name="Content Placeholder 4" descr="TVA dam.jpg"/>
          <p:cNvPicPr>
            <a:picLocks noGrp="1" noChangeAspect="1"/>
          </p:cNvPicPr>
          <p:nvPr>
            <p:ph sz="half" idx="1"/>
          </p:nvPr>
        </p:nvPicPr>
        <p:blipFill>
          <a:blip r:embed="rId2" cstate="print"/>
          <a:stretch>
            <a:fillRect/>
          </a:stretch>
        </p:blipFill>
        <p:spPr>
          <a:xfrm>
            <a:off x="641350" y="2119313"/>
            <a:ext cx="3606800" cy="3606800"/>
          </a:xfrm>
        </p:spPr>
      </p:pic>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TENNESSEE VALLEY AUTHORITY</a:t>
            </a:r>
            <a:r>
              <a:rPr lang="en-US" sz="1600" dirty="0" smtClean="0">
                <a:solidFill>
                  <a:schemeClr val="accent5">
                    <a:lumMod val="75000"/>
                  </a:schemeClr>
                </a:solidFill>
              </a:rPr>
              <a:t> – </a:t>
            </a:r>
          </a:p>
          <a:p>
            <a:pPr lvl="0"/>
            <a:r>
              <a:rPr lang="en-US" sz="1600" dirty="0" smtClean="0">
                <a:solidFill>
                  <a:schemeClr val="accent5">
                    <a:lumMod val="75000"/>
                  </a:schemeClr>
                </a:solidFill>
              </a:rPr>
              <a:t>GOVERNMENT PROGRAM WHICH DAMMED UP THE OFTEN FLOODING TENNESSEE RIVER THROUGH POOR AREAS IN APPALACHIA AND THE SOUTH.</a:t>
            </a:r>
          </a:p>
          <a:p>
            <a:pPr lvl="0"/>
            <a:r>
              <a:rPr lang="en-US" sz="1600" dirty="0" smtClean="0">
                <a:solidFill>
                  <a:schemeClr val="accent5">
                    <a:lumMod val="75000"/>
                  </a:schemeClr>
                </a:solidFill>
              </a:rPr>
              <a:t>CONSTRUCTED PUBLIC BUILDINGS AND PRODUCED HYDROELECTRIC POWER.</a:t>
            </a:r>
          </a:p>
          <a:p>
            <a:pPr lvl="0"/>
            <a:r>
              <a:rPr lang="en-US" sz="1600" dirty="0" smtClean="0">
                <a:solidFill>
                  <a:schemeClr val="accent5">
                    <a:lumMod val="75000"/>
                  </a:schemeClr>
                </a:solidFill>
              </a:rPr>
              <a:t>WAS OPPOSED BY PRIVATE UTILITY COMPANIES WHO CLAIMED GOVERNMENT MONOPOLIES ON ELECTRIC POWER WERE INEFFICIENT AND UNNECESSARY.</a:t>
            </a:r>
          </a:p>
          <a:p>
            <a:endParaRPr lang="en-US" dirty="0"/>
          </a:p>
        </p:txBody>
      </p:sp>
    </p:spTree>
    <p:extLst>
      <p:ext uri="{BB962C8B-B14F-4D97-AF65-F5344CB8AC3E}">
        <p14:creationId xmlns:p14="http://schemas.microsoft.com/office/powerpoint/2010/main" val="19983708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Federal Deposit Insurance Corporation</a:t>
            </a:r>
            <a:endParaRPr lang="en-US" dirty="0">
              <a:solidFill>
                <a:schemeClr val="accent5">
                  <a:lumMod val="75000"/>
                </a:schemeClr>
              </a:solidFill>
            </a:endParaRPr>
          </a:p>
        </p:txBody>
      </p:sp>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FEDERAL DEPOSIT INSURANCE CORPORATION</a:t>
            </a:r>
            <a:r>
              <a:rPr lang="en-US" sz="1600" dirty="0" smtClean="0">
                <a:solidFill>
                  <a:schemeClr val="accent5">
                    <a:lumMod val="75000"/>
                  </a:schemeClr>
                </a:solidFill>
              </a:rPr>
              <a:t> – </a:t>
            </a:r>
          </a:p>
          <a:p>
            <a:pPr lvl="0"/>
            <a:r>
              <a:rPr lang="en-US" sz="1600" dirty="0" smtClean="0">
                <a:solidFill>
                  <a:schemeClr val="accent5">
                    <a:lumMod val="75000"/>
                  </a:schemeClr>
                </a:solidFill>
              </a:rPr>
              <a:t>PLACED RULES ON BANKING WHICH PREVENTED BANKS FROM ENGAGING IN RECKLESS INVESTMENT STRATEGIES</a:t>
            </a:r>
          </a:p>
          <a:p>
            <a:pPr lvl="0"/>
            <a:r>
              <a:rPr lang="en-US" sz="1600" dirty="0" smtClean="0">
                <a:solidFill>
                  <a:schemeClr val="accent5">
                    <a:lumMod val="75000"/>
                  </a:schemeClr>
                </a:solidFill>
              </a:rPr>
              <a:t>GUARANTEED THAT BANKS WHO WERE FDIC APPROVED WOULD NOT GO UNDER.</a:t>
            </a:r>
          </a:p>
          <a:p>
            <a:pPr lvl="0"/>
            <a:r>
              <a:rPr lang="en-US" sz="1600" dirty="0" smtClean="0">
                <a:solidFill>
                  <a:schemeClr val="accent5">
                    <a:lumMod val="75000"/>
                  </a:schemeClr>
                </a:solidFill>
              </a:rPr>
              <a:t>GUARANTEED BANK DEPOSITS UP TO $2,500 PER INDIVIDUAL, PER BANK. *</a:t>
            </a:r>
          </a:p>
          <a:p>
            <a:pPr lvl="0"/>
            <a:endParaRPr lang="en-US" sz="1600" dirty="0">
              <a:solidFill>
                <a:schemeClr val="accent5">
                  <a:lumMod val="75000"/>
                </a:schemeClr>
              </a:solidFill>
            </a:endParaRPr>
          </a:p>
          <a:p>
            <a:pPr lvl="0"/>
            <a:endParaRPr lang="en-US" sz="1600" dirty="0" smtClean="0">
              <a:solidFill>
                <a:schemeClr val="accent5">
                  <a:lumMod val="75000"/>
                </a:schemeClr>
              </a:solidFill>
            </a:endParaRPr>
          </a:p>
          <a:p>
            <a:pPr marL="114300" lvl="0" indent="0">
              <a:buNone/>
            </a:pPr>
            <a:endParaRPr lang="en-US" sz="1600" dirty="0">
              <a:solidFill>
                <a:schemeClr val="accent5">
                  <a:lumMod val="75000"/>
                </a:schemeClr>
              </a:solidFill>
            </a:endParaRPr>
          </a:p>
          <a:p>
            <a:pPr marL="114300" lvl="0" indent="0">
              <a:buNone/>
            </a:pPr>
            <a:r>
              <a:rPr lang="en-US" sz="1600" dirty="0" smtClean="0">
                <a:solidFill>
                  <a:schemeClr val="accent5">
                    <a:lumMod val="75000"/>
                  </a:schemeClr>
                </a:solidFill>
              </a:rPr>
              <a:t>*Today, it’s guaranteed to $250,000.</a:t>
            </a:r>
          </a:p>
          <a:p>
            <a:pPr marL="114300" lvl="0" indent="0">
              <a:buNone/>
            </a:pPr>
            <a:endParaRPr lang="en-US" sz="1600" dirty="0" smtClean="0">
              <a:solidFill>
                <a:schemeClr val="accent5">
                  <a:lumMod val="75000"/>
                </a:schemeClr>
              </a:solidFill>
            </a:endParaRPr>
          </a:p>
          <a:p>
            <a:endParaRPr lang="en-US" sz="1600" dirty="0">
              <a:solidFill>
                <a:schemeClr val="bg2">
                  <a:lumMod val="50000"/>
                </a:schemeClr>
              </a:solidFill>
            </a:endParaRPr>
          </a:p>
        </p:txBody>
      </p:sp>
      <p:pic>
        <p:nvPicPr>
          <p:cNvPr id="6"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2438400"/>
            <a:ext cx="4038600" cy="1628060"/>
          </a:xfrm>
        </p:spPr>
      </p:pic>
    </p:spTree>
    <p:extLst>
      <p:ext uri="{BB962C8B-B14F-4D97-AF65-F5344CB8AC3E}">
        <p14:creationId xmlns:p14="http://schemas.microsoft.com/office/powerpoint/2010/main" val="37679827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dirty="0" smtClean="0">
                <a:solidFill>
                  <a:schemeClr val="accent5">
                    <a:lumMod val="75000"/>
                  </a:schemeClr>
                </a:solidFill>
              </a:rPr>
              <a:t>The Public Works Administration</a:t>
            </a:r>
            <a:endParaRPr lang="en-US" sz="2400" dirty="0">
              <a:solidFill>
                <a:schemeClr val="accent5">
                  <a:lumMod val="75000"/>
                </a:schemeClr>
              </a:solidFill>
            </a:endParaRPr>
          </a:p>
        </p:txBody>
      </p:sp>
      <p:pic>
        <p:nvPicPr>
          <p:cNvPr id="5" name="Content Placeholder 4" descr="PWA rebuilds the Nation. by Purdy, Earl  ; United States. Public Works Administration. Division of Information from 1935">
            <a:hlinkClick r:id="rId2"/>
          </p:cNvPr>
          <p:cNvPicPr>
            <a:picLocks noGrp="1"/>
          </p:cNvPicPr>
          <p:nvPr>
            <p:ph sz="half" idx="1"/>
          </p:nvPr>
        </p:nvPicPr>
        <p:blipFill>
          <a:blip r:embed="rId3" cstate="print"/>
          <a:stretch>
            <a:fillRect/>
          </a:stretch>
        </p:blipFill>
        <p:spPr bwMode="auto">
          <a:xfrm>
            <a:off x="381000" y="1752600"/>
            <a:ext cx="4343400" cy="3657600"/>
          </a:xfrm>
          <a:prstGeom prst="rect">
            <a:avLst/>
          </a:prstGeom>
          <a:noFill/>
          <a:ln w="9525">
            <a:noFill/>
            <a:miter lim="800000"/>
            <a:headEnd/>
            <a:tailEnd/>
          </a:ln>
        </p:spPr>
      </p:pic>
      <p:sp>
        <p:nvSpPr>
          <p:cNvPr id="3" name="Text Placeholder 2"/>
          <p:cNvSpPr>
            <a:spLocks noGrp="1"/>
          </p:cNvSpPr>
          <p:nvPr>
            <p:ph sz="half" idx="2"/>
          </p:nvPr>
        </p:nvSpPr>
        <p:spPr/>
        <p:txBody>
          <a:bodyPr/>
          <a:lstStyle/>
          <a:p>
            <a:r>
              <a:rPr lang="en-US" sz="2000" b="1" dirty="0" smtClean="0">
                <a:solidFill>
                  <a:schemeClr val="accent5">
                    <a:lumMod val="75000"/>
                  </a:schemeClr>
                </a:solidFill>
              </a:rPr>
              <a:t>THE PUBLIC WORKS ADMINSTRATION </a:t>
            </a:r>
            <a:r>
              <a:rPr lang="en-US" sz="2000" dirty="0" smtClean="0">
                <a:solidFill>
                  <a:schemeClr val="accent5">
                    <a:lumMod val="75000"/>
                  </a:schemeClr>
                </a:solidFill>
              </a:rPr>
              <a:t>– </a:t>
            </a:r>
          </a:p>
          <a:p>
            <a:pPr lvl="0"/>
            <a:r>
              <a:rPr lang="en-US" sz="2000" dirty="0" smtClean="0">
                <a:solidFill>
                  <a:schemeClr val="accent5">
                    <a:lumMod val="75000"/>
                  </a:schemeClr>
                </a:solidFill>
              </a:rPr>
              <a:t>HIRED MILLIONS OF MEN AND WOMEN TO WORK ON OR SUPERVISE CONSTRUCTION PROJECTS ALL ACROSS AMERICA – FROM THE HOOVER DAM TO AIRPORTS, TO PUBLIC BUILDINGS. </a:t>
            </a:r>
          </a:p>
          <a:p>
            <a:endParaRPr lang="en-US" dirty="0">
              <a:solidFill>
                <a:schemeClr val="accent5">
                  <a:lumMod val="75000"/>
                </a:schemeClr>
              </a:solidFill>
            </a:endParaRPr>
          </a:p>
        </p:txBody>
      </p:sp>
    </p:spTree>
    <p:extLst>
      <p:ext uri="{BB962C8B-B14F-4D97-AF65-F5344CB8AC3E}">
        <p14:creationId xmlns:p14="http://schemas.microsoft.com/office/powerpoint/2010/main" val="29942853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chemeClr val="accent5">
                    <a:lumMod val="75000"/>
                  </a:schemeClr>
                </a:solidFill>
              </a:rPr>
              <a:t>Works Progress Administration </a:t>
            </a:r>
            <a:endParaRPr lang="en-US" sz="2800" dirty="0">
              <a:solidFill>
                <a:schemeClr val="accent5">
                  <a:lumMod val="75000"/>
                </a:schemeClr>
              </a:solidFill>
            </a:endParaRPr>
          </a:p>
        </p:txBody>
      </p:sp>
      <p:pic>
        <p:nvPicPr>
          <p:cNvPr id="5" name="Content Placeholder 4" descr="WPA.jpg"/>
          <p:cNvPicPr>
            <a:picLocks noGrp="1" noChangeAspect="1"/>
          </p:cNvPicPr>
          <p:nvPr>
            <p:ph sz="half" idx="1"/>
          </p:nvPr>
        </p:nvPicPr>
        <p:blipFill>
          <a:blip r:embed="rId2" cstate="print"/>
          <a:stretch>
            <a:fillRect/>
          </a:stretch>
        </p:blipFill>
        <p:spPr>
          <a:xfrm>
            <a:off x="912664" y="1719263"/>
            <a:ext cx="3064172" cy="4406900"/>
          </a:xfrm>
        </p:spPr>
      </p:pic>
      <p:sp>
        <p:nvSpPr>
          <p:cNvPr id="3" name="Text Placeholder 2"/>
          <p:cNvSpPr>
            <a:spLocks noGrp="1"/>
          </p:cNvSpPr>
          <p:nvPr>
            <p:ph sz="half" idx="2"/>
          </p:nvPr>
        </p:nvSpPr>
        <p:spPr/>
        <p:txBody>
          <a:bodyPr>
            <a:normAutofit lnSpcReduction="10000"/>
          </a:bodyPr>
          <a:lstStyle/>
          <a:p>
            <a:r>
              <a:rPr lang="en-US" sz="2000" b="1" dirty="0" smtClean="0">
                <a:solidFill>
                  <a:schemeClr val="accent5">
                    <a:lumMod val="75000"/>
                  </a:schemeClr>
                </a:solidFill>
              </a:rPr>
              <a:t>THE WORKS PROGRESS ADMINSTRATION </a:t>
            </a:r>
            <a:r>
              <a:rPr lang="en-US" sz="2000" dirty="0" smtClean="0">
                <a:solidFill>
                  <a:schemeClr val="accent5">
                    <a:lumMod val="75000"/>
                  </a:schemeClr>
                </a:solidFill>
              </a:rPr>
              <a:t>– </a:t>
            </a:r>
          </a:p>
          <a:p>
            <a:pPr lvl="0"/>
            <a:r>
              <a:rPr lang="en-US" sz="2000" dirty="0" smtClean="0">
                <a:solidFill>
                  <a:schemeClr val="accent5">
                    <a:lumMod val="75000"/>
                  </a:schemeClr>
                </a:solidFill>
              </a:rPr>
              <a:t>Hired common laborers, teachers, artists, writers, actors, musicians, and various other skilled laborers to do worthwhile government studies – some cultural, some anthropological, and some demographic.</a:t>
            </a:r>
          </a:p>
          <a:p>
            <a:pPr lvl="0"/>
            <a:r>
              <a:rPr lang="en-US" sz="2000" dirty="0" smtClean="0">
                <a:solidFill>
                  <a:schemeClr val="accent5">
                    <a:lumMod val="75000"/>
                  </a:schemeClr>
                </a:solidFill>
              </a:rPr>
              <a:t>Photographer Dorothea Lange and authors like </a:t>
            </a:r>
            <a:r>
              <a:rPr lang="en-US" sz="2000" dirty="0" err="1" smtClean="0">
                <a:solidFill>
                  <a:schemeClr val="accent5">
                    <a:lumMod val="75000"/>
                  </a:schemeClr>
                </a:solidFill>
              </a:rPr>
              <a:t>Zora</a:t>
            </a:r>
            <a:r>
              <a:rPr lang="en-US" sz="2000" dirty="0" smtClean="0">
                <a:solidFill>
                  <a:schemeClr val="accent5">
                    <a:lumMod val="75000"/>
                  </a:schemeClr>
                </a:solidFill>
              </a:rPr>
              <a:t> Neale Hurston were also hired by the project.</a:t>
            </a:r>
          </a:p>
          <a:p>
            <a:endParaRPr lang="en-US" dirty="0">
              <a:solidFill>
                <a:schemeClr val="accent5">
                  <a:lumMod val="75000"/>
                </a:schemeClr>
              </a:solidFill>
            </a:endParaRPr>
          </a:p>
        </p:txBody>
      </p:sp>
    </p:spTree>
    <p:extLst>
      <p:ext uri="{BB962C8B-B14F-4D97-AF65-F5344CB8AC3E}">
        <p14:creationId xmlns:p14="http://schemas.microsoft.com/office/powerpoint/2010/main" val="42093769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solidFill>
                  <a:schemeClr val="accent5">
                    <a:lumMod val="50000"/>
                  </a:schemeClr>
                </a:solidFill>
              </a:rPr>
              <a:t>October 29, 1929</a:t>
            </a:r>
            <a:endParaRPr lang="en-US" dirty="0">
              <a:solidFill>
                <a:schemeClr val="accent5">
                  <a:lumMod val="50000"/>
                </a:schemeClr>
              </a:solidFill>
            </a:endParaRPr>
          </a:p>
        </p:txBody>
      </p:sp>
      <p:sp>
        <p:nvSpPr>
          <p:cNvPr id="6" name="Content Placeholder 5"/>
          <p:cNvSpPr>
            <a:spLocks noGrp="1"/>
          </p:cNvSpPr>
          <p:nvPr>
            <p:ph idx="1"/>
          </p:nvPr>
        </p:nvSpPr>
        <p:spPr/>
        <p:txBody>
          <a:bodyPr>
            <a:normAutofit fontScale="85000" lnSpcReduction="20000"/>
          </a:bodyPr>
          <a:lstStyle/>
          <a:p>
            <a:pPr>
              <a:buFont typeface="Arial" pitchFamily="34" charset="0"/>
              <a:buChar char="•"/>
            </a:pPr>
            <a:r>
              <a:rPr lang="en-US" dirty="0" smtClean="0">
                <a:solidFill>
                  <a:schemeClr val="tx1"/>
                </a:solidFill>
              </a:rPr>
              <a:t>Between October 23</a:t>
            </a:r>
            <a:r>
              <a:rPr lang="en-US" baseline="30000" dirty="0" smtClean="0">
                <a:solidFill>
                  <a:schemeClr val="tx1"/>
                </a:solidFill>
              </a:rPr>
              <a:t>rd</a:t>
            </a:r>
            <a:r>
              <a:rPr lang="en-US" dirty="0" smtClean="0">
                <a:solidFill>
                  <a:schemeClr val="tx1"/>
                </a:solidFill>
              </a:rPr>
              <a:t> and October 29</a:t>
            </a:r>
            <a:r>
              <a:rPr lang="en-US" baseline="30000" dirty="0" smtClean="0">
                <a:solidFill>
                  <a:schemeClr val="tx1"/>
                </a:solidFill>
              </a:rPr>
              <a:t>th</a:t>
            </a:r>
            <a:r>
              <a:rPr lang="en-US" dirty="0" smtClean="0">
                <a:solidFill>
                  <a:schemeClr val="tx1"/>
                </a:solidFill>
              </a:rPr>
              <a:t>, 1929, the  New York Stock Exchange suffered its worst losses in its history.  The prices of stocks dropped dramatically, and stockbrokers could not find investors to purchase company shares – causing prices to plunge.</a:t>
            </a:r>
          </a:p>
          <a:p>
            <a:pPr marL="0" indent="0"/>
            <a:endParaRPr lang="en-US" dirty="0" smtClean="0">
              <a:solidFill>
                <a:schemeClr val="tx1"/>
              </a:solidFill>
            </a:endParaRPr>
          </a:p>
          <a:p>
            <a:pPr>
              <a:buFont typeface="Arial" pitchFamily="34" charset="0"/>
              <a:buChar char="•"/>
            </a:pPr>
            <a:r>
              <a:rPr lang="en-US" dirty="0" smtClean="0">
                <a:solidFill>
                  <a:schemeClr val="tx1"/>
                </a:solidFill>
              </a:rPr>
              <a:t>Investors who had amassed fortunes on paper lost everything they had.  Many lost everything; some chose to commit suicide.</a:t>
            </a:r>
          </a:p>
          <a:p>
            <a:pPr marL="0" indent="0"/>
            <a:endParaRPr lang="en-US" dirty="0" smtClean="0">
              <a:solidFill>
                <a:schemeClr val="tx1"/>
              </a:solidFill>
            </a:endParaRPr>
          </a:p>
          <a:p>
            <a:pPr>
              <a:buFont typeface="Arial" pitchFamily="34" charset="0"/>
              <a:buChar char="•"/>
            </a:pPr>
            <a:r>
              <a:rPr lang="en-US" dirty="0" smtClean="0">
                <a:solidFill>
                  <a:schemeClr val="tx1"/>
                </a:solidFill>
              </a:rPr>
              <a:t>Stockholders who had purchased their goods “on the margin” not only lost everything – but also had to pay back the banks or stockbrokers from whom they had borrowed. </a:t>
            </a:r>
          </a:p>
          <a:p>
            <a:pPr marL="0" indent="0"/>
            <a:endParaRPr lang="en-US" dirty="0" smtClean="0">
              <a:solidFill>
                <a:schemeClr val="tx1"/>
              </a:solidFill>
            </a:endParaRPr>
          </a:p>
          <a:p>
            <a:pPr>
              <a:buFont typeface="Arial" pitchFamily="34" charset="0"/>
              <a:buChar char="•"/>
            </a:pPr>
            <a:r>
              <a:rPr lang="en-US" dirty="0" smtClean="0">
                <a:solidFill>
                  <a:schemeClr val="tx1"/>
                </a:solidFill>
              </a:rPr>
              <a:t>Many could not repay their debts – causing banks to fail.  This was the more pressing crisis for the overall economy. </a:t>
            </a:r>
            <a:endParaRPr lang="en-US" dirty="0">
              <a:solidFill>
                <a:schemeClr val="tx1"/>
              </a:solidFill>
            </a:endParaRPr>
          </a:p>
          <a:p>
            <a:pPr marL="114300" indent="0">
              <a:buNone/>
            </a:pPr>
            <a:endParaRPr lang="en-US" dirty="0">
              <a:solidFill>
                <a:schemeClr val="tx1"/>
              </a:solidFill>
            </a:endParaRPr>
          </a:p>
        </p:txBody>
      </p:sp>
    </p:spTree>
    <p:extLst>
      <p:ext uri="{BB962C8B-B14F-4D97-AF65-F5344CB8AC3E}">
        <p14:creationId xmlns:p14="http://schemas.microsoft.com/office/powerpoint/2010/main" val="13946532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solidFill>
                  <a:schemeClr val="accent5">
                    <a:lumMod val="75000"/>
                  </a:schemeClr>
                </a:solidFill>
              </a:rPr>
              <a:t>Rural Electrification Administration</a:t>
            </a:r>
            <a:endParaRPr lang="en-US" sz="2400" dirty="0">
              <a:solidFill>
                <a:schemeClr val="accent5">
                  <a:lumMod val="75000"/>
                </a:schemeClr>
              </a:solidFill>
            </a:endParaRPr>
          </a:p>
        </p:txBody>
      </p:sp>
      <p:pic>
        <p:nvPicPr>
          <p:cNvPr id="5" name="Content Placeholder 4" descr="REA Poster.jpg"/>
          <p:cNvPicPr>
            <a:picLocks noGrp="1" noChangeAspect="1"/>
          </p:cNvPicPr>
          <p:nvPr>
            <p:ph sz="half" idx="1"/>
          </p:nvPr>
        </p:nvPicPr>
        <p:blipFill>
          <a:blip r:embed="rId2" cstate="print"/>
          <a:stretch>
            <a:fillRect/>
          </a:stretch>
        </p:blipFill>
        <p:spPr>
          <a:xfrm>
            <a:off x="1187450" y="2255838"/>
            <a:ext cx="2514600" cy="3333750"/>
          </a:xfrm>
        </p:spPr>
      </p:pic>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RURAL ELECTRIFICATION ADMINSTRATION </a:t>
            </a:r>
            <a:r>
              <a:rPr lang="en-US" sz="1600" dirty="0" smtClean="0">
                <a:solidFill>
                  <a:schemeClr val="accent5">
                    <a:lumMod val="75000"/>
                  </a:schemeClr>
                </a:solidFill>
              </a:rPr>
              <a:t>– </a:t>
            </a:r>
          </a:p>
          <a:p>
            <a:pPr lvl="0"/>
            <a:r>
              <a:rPr lang="en-US" sz="1600" dirty="0" smtClean="0">
                <a:solidFill>
                  <a:schemeClr val="accent5">
                    <a:lumMod val="75000"/>
                  </a:schemeClr>
                </a:solidFill>
              </a:rPr>
              <a:t>COMPLETED THE WIRING AND SERVICE TO PROVIDE ELECTRIC POWER FOR RURAL AND ISOLATED REGIONS OF THE UNITED STATES.</a:t>
            </a:r>
          </a:p>
          <a:p>
            <a:pPr lvl="0"/>
            <a:r>
              <a:rPr lang="en-US" sz="1600" dirty="0" smtClean="0">
                <a:solidFill>
                  <a:schemeClr val="accent5">
                    <a:lumMod val="75000"/>
                  </a:schemeClr>
                </a:solidFill>
              </a:rPr>
              <a:t>IN ADDITION TO IMPROVING THE QUALITY OF LIFE FOR MANY AMERICANS, THIS PROGRAM ALSO STIMULATED THE ECONOMY BY PROVIDING A NEW MARKET FOR ELECTRONIC APPLIANCE MANUFACTURERS. </a:t>
            </a:r>
          </a:p>
          <a:p>
            <a:endParaRPr lang="en-US" dirty="0"/>
          </a:p>
        </p:txBody>
      </p:sp>
    </p:spTree>
    <p:extLst>
      <p:ext uri="{BB962C8B-B14F-4D97-AF65-F5344CB8AC3E}">
        <p14:creationId xmlns:p14="http://schemas.microsoft.com/office/powerpoint/2010/main" val="28986738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solidFill>
                  <a:schemeClr val="accent5">
                    <a:lumMod val="75000"/>
                  </a:schemeClr>
                </a:solidFill>
              </a:rPr>
              <a:t>The Social Security Act</a:t>
            </a:r>
            <a:endParaRPr lang="en-US" sz="3600" dirty="0">
              <a:solidFill>
                <a:schemeClr val="accent5">
                  <a:lumMod val="75000"/>
                </a:schemeClr>
              </a:solidFill>
            </a:endParaRPr>
          </a:p>
        </p:txBody>
      </p:sp>
      <p:pic>
        <p:nvPicPr>
          <p:cNvPr id="5" name="Content Placeholder 4" descr="Social Security Act.jpg"/>
          <p:cNvPicPr>
            <a:picLocks noGrp="1" noChangeAspect="1"/>
          </p:cNvPicPr>
          <p:nvPr>
            <p:ph sz="half" idx="1"/>
          </p:nvPr>
        </p:nvPicPr>
        <p:blipFill>
          <a:blip r:embed="rId2" cstate="print"/>
          <a:stretch>
            <a:fillRect/>
          </a:stretch>
        </p:blipFill>
        <p:spPr>
          <a:xfrm>
            <a:off x="1277937" y="2003425"/>
            <a:ext cx="2333625" cy="3838575"/>
          </a:xfrm>
        </p:spPr>
      </p:pic>
      <p:sp>
        <p:nvSpPr>
          <p:cNvPr id="3" name="Text Placeholder 2"/>
          <p:cNvSpPr>
            <a:spLocks noGrp="1"/>
          </p:cNvSpPr>
          <p:nvPr>
            <p:ph sz="half" idx="2"/>
          </p:nvPr>
        </p:nvSpPr>
        <p:spPr/>
        <p:txBody>
          <a:bodyPr>
            <a:normAutofit/>
          </a:bodyPr>
          <a:lstStyle/>
          <a:p>
            <a:r>
              <a:rPr lang="en-US" sz="2000" b="1" dirty="0" smtClean="0">
                <a:solidFill>
                  <a:schemeClr val="accent5">
                    <a:lumMod val="75000"/>
                  </a:schemeClr>
                </a:solidFill>
              </a:rPr>
              <a:t>THE SOCIAL SECURITY ADMINSTRATION -</a:t>
            </a:r>
            <a:endParaRPr lang="en-US" sz="2000" dirty="0" smtClean="0">
              <a:solidFill>
                <a:schemeClr val="accent5">
                  <a:lumMod val="75000"/>
                </a:schemeClr>
              </a:solidFill>
            </a:endParaRPr>
          </a:p>
          <a:p>
            <a:pPr lvl="0"/>
            <a:r>
              <a:rPr lang="en-US" sz="2000" dirty="0" smtClean="0">
                <a:solidFill>
                  <a:schemeClr val="accent5">
                    <a:lumMod val="75000"/>
                  </a:schemeClr>
                </a:solidFill>
              </a:rPr>
              <a:t>PROVIDED SUPPLEMENTAL INCOME FOR THE ELDERLY, HELPING THE AMERICAN FAMILY SUPPORT ITS PATRIARCHS AND MATRIARCHS. </a:t>
            </a:r>
          </a:p>
          <a:p>
            <a:pPr lvl="0"/>
            <a:r>
              <a:rPr lang="en-US" sz="2000" dirty="0" smtClean="0">
                <a:solidFill>
                  <a:schemeClr val="accent5">
                    <a:lumMod val="75000"/>
                  </a:schemeClr>
                </a:solidFill>
              </a:rPr>
              <a:t>PROVIDES FINANCIAL AID FOR THE BLIND AND DISABLED.</a:t>
            </a:r>
          </a:p>
          <a:p>
            <a:pPr lvl="0"/>
            <a:r>
              <a:rPr lang="en-US" sz="2000" dirty="0" smtClean="0">
                <a:solidFill>
                  <a:schemeClr val="accent5">
                    <a:lumMod val="75000"/>
                  </a:schemeClr>
                </a:solidFill>
              </a:rPr>
              <a:t>UNEMPLOYMENT INSURANCE PROGRAMS.</a:t>
            </a:r>
          </a:p>
          <a:p>
            <a:endParaRPr lang="en-US" dirty="0"/>
          </a:p>
        </p:txBody>
      </p:sp>
    </p:spTree>
    <p:extLst>
      <p:ext uri="{BB962C8B-B14F-4D97-AF65-F5344CB8AC3E}">
        <p14:creationId xmlns:p14="http://schemas.microsoft.com/office/powerpoint/2010/main" val="41250687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The Wagner Act – The National Labor Relations Board</a:t>
            </a:r>
            <a:endParaRPr lang="en-US" dirty="0">
              <a:solidFill>
                <a:schemeClr val="accent5">
                  <a:lumMod val="75000"/>
                </a:schemeClr>
              </a:solidFill>
            </a:endParaRPr>
          </a:p>
        </p:txBody>
      </p:sp>
      <p:pic>
        <p:nvPicPr>
          <p:cNvPr id="5" name="Content Placeholder 4" descr="The Wagner Act.jpg"/>
          <p:cNvPicPr>
            <a:picLocks noGrp="1" noChangeAspect="1"/>
          </p:cNvPicPr>
          <p:nvPr>
            <p:ph sz="half" idx="1"/>
          </p:nvPr>
        </p:nvPicPr>
        <p:blipFill>
          <a:blip r:embed="rId2" cstate="print"/>
          <a:stretch>
            <a:fillRect/>
          </a:stretch>
        </p:blipFill>
        <p:spPr>
          <a:xfrm>
            <a:off x="457200" y="1905000"/>
            <a:ext cx="4073979" cy="2971800"/>
          </a:xfrm>
        </p:spPr>
      </p:pic>
      <p:sp>
        <p:nvSpPr>
          <p:cNvPr id="3" name="Text Placeholder 2"/>
          <p:cNvSpPr>
            <a:spLocks noGrp="1"/>
          </p:cNvSpPr>
          <p:nvPr>
            <p:ph sz="half" idx="2"/>
          </p:nvPr>
        </p:nvSpPr>
        <p:spPr/>
        <p:txBody>
          <a:bodyPr>
            <a:noAutofit/>
          </a:bodyPr>
          <a:lstStyle/>
          <a:p>
            <a:r>
              <a:rPr lang="en-US" sz="1800" b="1" u="sng" dirty="0" smtClean="0">
                <a:solidFill>
                  <a:schemeClr val="accent5">
                    <a:lumMod val="75000"/>
                  </a:schemeClr>
                </a:solidFill>
              </a:rPr>
              <a:t>THE NATIONAL LABOR RELATIONS BOARD </a:t>
            </a:r>
            <a:r>
              <a:rPr lang="en-US" sz="1800" b="1" dirty="0" smtClean="0">
                <a:solidFill>
                  <a:schemeClr val="accent5">
                    <a:lumMod val="75000"/>
                  </a:schemeClr>
                </a:solidFill>
              </a:rPr>
              <a:t>– CREATED BY THE </a:t>
            </a:r>
            <a:r>
              <a:rPr lang="en-US" sz="1800" b="1" i="1" dirty="0" smtClean="0">
                <a:solidFill>
                  <a:schemeClr val="accent5">
                    <a:lumMod val="75000"/>
                  </a:schemeClr>
                </a:solidFill>
              </a:rPr>
              <a:t>WAGNER ACT</a:t>
            </a:r>
            <a:endParaRPr lang="en-US" sz="1800" i="1" dirty="0" smtClean="0">
              <a:solidFill>
                <a:schemeClr val="accent5">
                  <a:lumMod val="75000"/>
                </a:schemeClr>
              </a:solidFill>
            </a:endParaRPr>
          </a:p>
          <a:p>
            <a:pPr lvl="0"/>
            <a:r>
              <a:rPr lang="en-US" sz="1800" dirty="0" smtClean="0">
                <a:solidFill>
                  <a:schemeClr val="accent5">
                    <a:lumMod val="75000"/>
                  </a:schemeClr>
                </a:solidFill>
              </a:rPr>
              <a:t>THIS LAW GUARANTEED LABOR UNIONS THE RIGHT TO COLLECTIVE BARGAINING WITH COMPANIES IN CERTAIN INDUSTRIES – THEREBY PROTECTING THE WAGES AND BENEFITS OF WORKERS. </a:t>
            </a:r>
          </a:p>
          <a:p>
            <a:pPr lvl="0"/>
            <a:r>
              <a:rPr lang="en-US" sz="1800" dirty="0" smtClean="0">
                <a:solidFill>
                  <a:schemeClr val="accent5">
                    <a:lumMod val="75000"/>
                  </a:schemeClr>
                </a:solidFill>
              </a:rPr>
              <a:t>THE NLRB STILL EXISTS TODAY.</a:t>
            </a:r>
          </a:p>
          <a:p>
            <a:endParaRPr lang="en-US" sz="1800" dirty="0">
              <a:solidFill>
                <a:schemeClr val="accent5">
                  <a:lumMod val="75000"/>
                </a:schemeClr>
              </a:solidFill>
            </a:endParaRPr>
          </a:p>
        </p:txBody>
      </p:sp>
    </p:spTree>
    <p:extLst>
      <p:ext uri="{BB962C8B-B14F-4D97-AF65-F5344CB8AC3E}">
        <p14:creationId xmlns:p14="http://schemas.microsoft.com/office/powerpoint/2010/main" val="42385329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chemeClr val="accent5">
                    <a:lumMod val="75000"/>
                  </a:schemeClr>
                </a:solidFill>
              </a:rPr>
              <a:t>National Youth Administration</a:t>
            </a:r>
            <a:endParaRPr lang="en-US" sz="2800" dirty="0">
              <a:solidFill>
                <a:schemeClr val="accent5">
                  <a:lumMod val="75000"/>
                </a:schemeClr>
              </a:solidFill>
            </a:endParaRPr>
          </a:p>
        </p:txBody>
      </p:sp>
      <p:pic>
        <p:nvPicPr>
          <p:cNvPr id="5" name="Content Placeholder 4" descr="NYA Picture.jpg"/>
          <p:cNvPicPr>
            <a:picLocks noGrp="1" noChangeAspect="1"/>
          </p:cNvPicPr>
          <p:nvPr>
            <p:ph sz="half" idx="1"/>
          </p:nvPr>
        </p:nvPicPr>
        <p:blipFill>
          <a:blip r:embed="rId2" cstate="print"/>
          <a:stretch>
            <a:fillRect/>
          </a:stretch>
        </p:blipFill>
        <p:spPr>
          <a:xfrm>
            <a:off x="901700" y="2565400"/>
            <a:ext cx="3086100" cy="2714625"/>
          </a:xfrm>
        </p:spPr>
      </p:pic>
      <p:sp>
        <p:nvSpPr>
          <p:cNvPr id="3" name="Text Placeholder 2"/>
          <p:cNvSpPr>
            <a:spLocks noGrp="1"/>
          </p:cNvSpPr>
          <p:nvPr>
            <p:ph sz="half" idx="2"/>
          </p:nvPr>
        </p:nvSpPr>
        <p:spPr/>
        <p:txBody>
          <a:bodyPr>
            <a:normAutofit/>
          </a:bodyPr>
          <a:lstStyle/>
          <a:p>
            <a:r>
              <a:rPr lang="en-US" sz="1800" b="1" dirty="0" smtClean="0">
                <a:solidFill>
                  <a:schemeClr val="accent5">
                    <a:lumMod val="75000"/>
                  </a:schemeClr>
                </a:solidFill>
              </a:rPr>
              <a:t>THE NATIONAL YOUTH ADMINISTRATION – </a:t>
            </a:r>
          </a:p>
          <a:p>
            <a:pPr marL="114300" indent="0">
              <a:buNone/>
            </a:pPr>
            <a:endParaRPr lang="en-US" sz="1800" dirty="0" smtClean="0">
              <a:solidFill>
                <a:schemeClr val="accent5">
                  <a:lumMod val="75000"/>
                </a:schemeClr>
              </a:solidFill>
            </a:endParaRPr>
          </a:p>
          <a:p>
            <a:pPr lvl="0"/>
            <a:r>
              <a:rPr lang="en-US" sz="1800" dirty="0" smtClean="0">
                <a:solidFill>
                  <a:schemeClr val="accent5">
                    <a:lumMod val="75000"/>
                  </a:schemeClr>
                </a:solidFill>
              </a:rPr>
              <a:t>HELPED TO FIND JOBS AND JOB TRAINING FOR YOUNG PEOPLE ACROSS THE UNITED STATES.</a:t>
            </a:r>
          </a:p>
          <a:p>
            <a:pPr marL="114300" lvl="0" indent="0">
              <a:buNone/>
            </a:pPr>
            <a:endParaRPr lang="en-US" sz="1800" dirty="0" smtClean="0">
              <a:solidFill>
                <a:schemeClr val="accent5">
                  <a:lumMod val="75000"/>
                </a:schemeClr>
              </a:solidFill>
            </a:endParaRPr>
          </a:p>
          <a:p>
            <a:pPr lvl="0"/>
            <a:r>
              <a:rPr lang="en-US" sz="1800" dirty="0" smtClean="0">
                <a:solidFill>
                  <a:schemeClr val="accent5">
                    <a:lumMod val="75000"/>
                  </a:schemeClr>
                </a:solidFill>
              </a:rPr>
              <a:t>THE ORGANIZATION TARGETED AFRICAN-AMERICAN BOYS AND GIRLS IN CERTAIN REGIONS. </a:t>
            </a:r>
          </a:p>
          <a:p>
            <a:endParaRPr lang="en-US" dirty="0">
              <a:solidFill>
                <a:schemeClr val="accent5">
                  <a:lumMod val="75000"/>
                </a:schemeClr>
              </a:solidFill>
            </a:endParaRPr>
          </a:p>
        </p:txBody>
      </p:sp>
    </p:spTree>
    <p:extLst>
      <p:ext uri="{BB962C8B-B14F-4D97-AF65-F5344CB8AC3E}">
        <p14:creationId xmlns:p14="http://schemas.microsoft.com/office/powerpoint/2010/main" val="12673955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solidFill>
                  <a:schemeClr val="accent5">
                    <a:lumMod val="75000"/>
                  </a:schemeClr>
                </a:solidFill>
              </a:rPr>
              <a:t>Agricultural Adjustment Administration</a:t>
            </a:r>
            <a:endParaRPr lang="en-US" sz="2400" dirty="0">
              <a:solidFill>
                <a:schemeClr val="accent5">
                  <a:lumMod val="75000"/>
                </a:schemeClr>
              </a:solidFill>
            </a:endParaRPr>
          </a:p>
        </p:txBody>
      </p:sp>
      <p:pic>
        <p:nvPicPr>
          <p:cNvPr id="5" name="Content Placeholder 4" descr="AAA Farmers.bmp"/>
          <p:cNvPicPr>
            <a:picLocks noGrp="1" noChangeAspect="1"/>
          </p:cNvPicPr>
          <p:nvPr>
            <p:ph sz="half" idx="1"/>
          </p:nvPr>
        </p:nvPicPr>
        <p:blipFill>
          <a:blip r:embed="rId2" cstate="print"/>
          <a:stretch>
            <a:fillRect/>
          </a:stretch>
        </p:blipFill>
        <p:spPr>
          <a:xfrm>
            <a:off x="304800" y="1828800"/>
            <a:ext cx="4365739" cy="3124200"/>
          </a:xfrm>
        </p:spPr>
      </p:pic>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AGRICULTURAL ADJUSTMENT ACT - </a:t>
            </a:r>
            <a:endParaRPr lang="en-US" sz="1600" dirty="0" smtClean="0">
              <a:solidFill>
                <a:schemeClr val="accent5">
                  <a:lumMod val="75000"/>
                </a:schemeClr>
              </a:solidFill>
            </a:endParaRPr>
          </a:p>
          <a:p>
            <a:pPr lvl="0"/>
            <a:r>
              <a:rPr lang="en-US" sz="1600" dirty="0" smtClean="0">
                <a:solidFill>
                  <a:schemeClr val="accent5">
                    <a:lumMod val="75000"/>
                  </a:schemeClr>
                </a:solidFill>
              </a:rPr>
              <a:t>PAID FARMERS MONEY NOT TO GROW CERTAIN CROPS IN AN EFFORT TO PREVENT DEFLATION OF VALUE.</a:t>
            </a:r>
          </a:p>
          <a:p>
            <a:pPr lvl="0"/>
            <a:r>
              <a:rPr lang="en-US" sz="1600" dirty="0" smtClean="0">
                <a:solidFill>
                  <a:schemeClr val="accent5">
                    <a:lumMod val="75000"/>
                  </a:schemeClr>
                </a:solidFill>
              </a:rPr>
              <a:t>RAISING THE PRICE OF AGRICULTURAL PRODUCTS HAD A POSITIVE IMPACT ON THE ECONOMY BECAUSE SO MANY AMERICANS WERE EITHER FARMERS OR RELIED ON SELLING FARM PRODUCTS AND EQUIPTMENT FOR THEIR LIVELIHOODS. </a:t>
            </a:r>
          </a:p>
          <a:p>
            <a:endParaRPr lang="en-US" dirty="0"/>
          </a:p>
        </p:txBody>
      </p:sp>
    </p:spTree>
    <p:extLst>
      <p:ext uri="{BB962C8B-B14F-4D97-AF65-F5344CB8AC3E}">
        <p14:creationId xmlns:p14="http://schemas.microsoft.com/office/powerpoint/2010/main" val="10816402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Federal Emergency Relief Administration</a:t>
            </a:r>
            <a:endParaRPr lang="en-US" dirty="0">
              <a:solidFill>
                <a:schemeClr val="accent5">
                  <a:lumMod val="75000"/>
                </a:schemeClr>
              </a:solidFill>
            </a:endParaRPr>
          </a:p>
        </p:txBody>
      </p:sp>
      <p:pic>
        <p:nvPicPr>
          <p:cNvPr id="5" name="Content Placeholder 4" descr="FERA.jpg"/>
          <p:cNvPicPr>
            <a:picLocks noGrp="1" noChangeAspect="1"/>
          </p:cNvPicPr>
          <p:nvPr>
            <p:ph sz="half" idx="1"/>
          </p:nvPr>
        </p:nvPicPr>
        <p:blipFill>
          <a:blip r:embed="rId2" cstate="print"/>
          <a:stretch>
            <a:fillRect/>
          </a:stretch>
        </p:blipFill>
        <p:spPr>
          <a:xfrm>
            <a:off x="425450" y="2502472"/>
            <a:ext cx="4038600" cy="2840482"/>
          </a:xfrm>
        </p:spPr>
      </p:pic>
      <p:sp>
        <p:nvSpPr>
          <p:cNvPr id="3" name="Text Placeholder 2"/>
          <p:cNvSpPr>
            <a:spLocks noGrp="1"/>
          </p:cNvSpPr>
          <p:nvPr>
            <p:ph sz="half" idx="2"/>
          </p:nvPr>
        </p:nvSpPr>
        <p:spPr/>
        <p:txBody>
          <a:bodyPr>
            <a:normAutofit/>
          </a:bodyPr>
          <a:lstStyle/>
          <a:p>
            <a:r>
              <a:rPr lang="en-US" sz="1600" b="1" dirty="0" smtClean="0">
                <a:solidFill>
                  <a:schemeClr val="accent5">
                    <a:lumMod val="75000"/>
                  </a:schemeClr>
                </a:solidFill>
              </a:rPr>
              <a:t>THE FEDERAL EMERGENCY RELIEF ADMINISTRATION </a:t>
            </a:r>
          </a:p>
          <a:p>
            <a:pPr marL="114300" indent="0">
              <a:buNone/>
            </a:pPr>
            <a:endParaRPr lang="en-US" sz="1600" dirty="0" smtClean="0">
              <a:solidFill>
                <a:schemeClr val="accent5">
                  <a:lumMod val="75000"/>
                </a:schemeClr>
              </a:solidFill>
            </a:endParaRPr>
          </a:p>
          <a:p>
            <a:pPr lvl="0"/>
            <a:r>
              <a:rPr lang="en-US" sz="1600" dirty="0" smtClean="0">
                <a:solidFill>
                  <a:schemeClr val="accent5">
                    <a:lumMod val="75000"/>
                  </a:schemeClr>
                </a:solidFill>
              </a:rPr>
              <a:t>GOVERNMENT PROGRAMS WHICH SIMPLY GAVE MONEY TO THE STATES FOR PUBLIC DISTRIBUTION AS THE STATES SAW FIT.</a:t>
            </a:r>
          </a:p>
          <a:p>
            <a:pPr marL="114300" lvl="0" indent="0">
              <a:buNone/>
            </a:pPr>
            <a:endParaRPr lang="en-US" sz="1600" dirty="0" smtClean="0">
              <a:solidFill>
                <a:schemeClr val="accent5">
                  <a:lumMod val="75000"/>
                </a:schemeClr>
              </a:solidFill>
            </a:endParaRPr>
          </a:p>
          <a:p>
            <a:pPr lvl="0"/>
            <a:r>
              <a:rPr lang="en-US" sz="1600" dirty="0" smtClean="0">
                <a:solidFill>
                  <a:schemeClr val="accent5">
                    <a:lumMod val="75000"/>
                  </a:schemeClr>
                </a:solidFill>
              </a:rPr>
              <a:t>GENERALLY, THE ASSISTANCE WAS PROVIDED BY THE STATES IN THE FORM OF FOOD AND SUPPLIES FOR THE NEEDIEST COMMUNITIES IN THE STATES.</a:t>
            </a:r>
          </a:p>
          <a:p>
            <a:endParaRPr lang="en-US" sz="1600" dirty="0"/>
          </a:p>
        </p:txBody>
      </p:sp>
    </p:spTree>
    <p:extLst>
      <p:ext uri="{BB962C8B-B14F-4D97-AF65-F5344CB8AC3E}">
        <p14:creationId xmlns:p14="http://schemas.microsoft.com/office/powerpoint/2010/main" val="39786444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…And there were other government programs, too.</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95400" y="2362200"/>
            <a:ext cx="3010553" cy="3991264"/>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76800" y="1752600"/>
            <a:ext cx="2857500" cy="3857625"/>
          </a:xfrm>
        </p:spPr>
      </p:pic>
    </p:spTree>
    <p:extLst>
      <p:ext uri="{BB962C8B-B14F-4D97-AF65-F5344CB8AC3E}">
        <p14:creationId xmlns:p14="http://schemas.microsoft.com/office/powerpoint/2010/main" val="5230728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Deal Programs</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16639" y="1719263"/>
            <a:ext cx="2717161" cy="440690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81600" y="1676400"/>
            <a:ext cx="2895600" cy="4407040"/>
          </a:xfrm>
        </p:spPr>
      </p:pic>
    </p:spTree>
    <p:extLst>
      <p:ext uri="{BB962C8B-B14F-4D97-AF65-F5344CB8AC3E}">
        <p14:creationId xmlns:p14="http://schemas.microsoft.com/office/powerpoint/2010/main" val="9524367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National Recovery Administration</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solidFill>
                  <a:schemeClr val="tx1"/>
                </a:solidFill>
              </a:rPr>
              <a:t>The pride and joy of Roosevelt’s New Deal, the NRA aimed to keep prices stable.  The agency also tried to force businesses to pay higher wages, end child labor, and slow production.  While Roosevelt always believed that his policies were for the good of society, capitalist businessmen balked.  The agency was taken to court, and eventually ruled unconstitutional by the US Supreme Court.</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676400"/>
            <a:ext cx="3657599" cy="4843166"/>
          </a:xfrm>
        </p:spPr>
      </p:pic>
    </p:spTree>
    <p:extLst>
      <p:ext uri="{BB962C8B-B14F-4D97-AF65-F5344CB8AC3E}">
        <p14:creationId xmlns:p14="http://schemas.microsoft.com/office/powerpoint/2010/main" val="25247279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FDR’s Court Packing plan</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71625" y="1796256"/>
            <a:ext cx="6000750" cy="4286250"/>
          </a:xfrm>
        </p:spPr>
      </p:pic>
    </p:spTree>
    <p:extLst>
      <p:ext uri="{BB962C8B-B14F-4D97-AF65-F5344CB8AC3E}">
        <p14:creationId xmlns:p14="http://schemas.microsoft.com/office/powerpoint/2010/main" val="252197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Overproduction </a:t>
            </a:r>
            <a:endParaRPr lang="en-US" dirty="0"/>
          </a:p>
        </p:txBody>
      </p:sp>
      <p:sp>
        <p:nvSpPr>
          <p:cNvPr id="3" name="Content Placeholder 2"/>
          <p:cNvSpPr>
            <a:spLocks noGrp="1"/>
          </p:cNvSpPr>
          <p:nvPr>
            <p:ph idx="1"/>
          </p:nvPr>
        </p:nvSpPr>
        <p:spPr/>
        <p:txBody>
          <a:bodyPr>
            <a:normAutofit lnSpcReduction="10000"/>
          </a:bodyPr>
          <a:lstStyle/>
          <a:p>
            <a:r>
              <a:rPr lang="en-US" dirty="0" smtClean="0">
                <a:solidFill>
                  <a:schemeClr val="tx1"/>
                </a:solidFill>
              </a:rPr>
              <a:t>A situation in which the supply of manufactured goods exceeds the demand for the product.</a:t>
            </a:r>
          </a:p>
          <a:p>
            <a:endParaRPr lang="en-US" dirty="0">
              <a:solidFill>
                <a:schemeClr val="tx1"/>
              </a:solidFill>
            </a:endParaRPr>
          </a:p>
          <a:p>
            <a:r>
              <a:rPr lang="en-US" dirty="0" smtClean="0">
                <a:solidFill>
                  <a:schemeClr val="tx1"/>
                </a:solidFill>
              </a:rPr>
              <a:t>When supplies increase, but demand for a product remains the same, prices will decline.  The law of supply and the law of demand are iron rules in a free market capitalist economy.</a:t>
            </a:r>
          </a:p>
          <a:p>
            <a:endParaRPr lang="en-US" dirty="0">
              <a:solidFill>
                <a:schemeClr val="tx1"/>
              </a:solidFill>
            </a:endParaRPr>
          </a:p>
          <a:p>
            <a:r>
              <a:rPr lang="en-US" dirty="0" smtClean="0">
                <a:solidFill>
                  <a:schemeClr val="tx1"/>
                </a:solidFill>
              </a:rPr>
              <a:t>The result of decreased prices was a decrease in profits for companies; this inevitably led to layoffs and decreased productivity.</a:t>
            </a:r>
            <a:endParaRPr lang="en-US" dirty="0">
              <a:solidFill>
                <a:schemeClr val="tx1"/>
              </a:solidFill>
            </a:endParaRPr>
          </a:p>
        </p:txBody>
      </p:sp>
    </p:spTree>
    <p:extLst>
      <p:ext uri="{BB962C8B-B14F-4D97-AF65-F5344CB8AC3E}">
        <p14:creationId xmlns:p14="http://schemas.microsoft.com/office/powerpoint/2010/main" val="280665349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Court Packing Plan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solidFill>
                  <a:schemeClr val="tx1"/>
                </a:solidFill>
              </a:rPr>
              <a:t>When the Supreme Court several New Deal programs – including the Agricultural Adjustment Administration and the National Recovery Administration – as unconstitutional, Roosevelt was aghast.  He decided to try to get around the Supreme Court – and the checks and balances which define our government under the Constitution – by proposing a law to the Congress.  Roosevelt argued that he should be allowed to appoint six new Supreme Court justices, changing the size of the Supreme Court to fifteen (15) members.  He claimed he was worried that the workload of the Justices was becoming too difficult.  But Congress saw right through his plan, knowing that the real reasons he sought to add justices to the Supreme Court was to get more favorable ruling about his New Deal Programs.  He, after all, got to appoint the new justices!  The public and the two other branches of government were outraged, and the plan was quickly scrapped.</a:t>
            </a:r>
            <a:endParaRPr lang="en-US" dirty="0">
              <a:solidFill>
                <a:schemeClr val="tx1"/>
              </a:solidFill>
            </a:endParaRPr>
          </a:p>
        </p:txBody>
      </p:sp>
    </p:spTree>
    <p:extLst>
      <p:ext uri="{BB962C8B-B14F-4D97-AF65-F5344CB8AC3E}">
        <p14:creationId xmlns:p14="http://schemas.microsoft.com/office/powerpoint/2010/main" val="38820734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Critics of President Roosevelt</a:t>
            </a:r>
            <a:endParaRPr lang="en-US" dirty="0"/>
          </a:p>
        </p:txBody>
      </p:sp>
      <p:sp>
        <p:nvSpPr>
          <p:cNvPr id="4" name="Content Placeholder 3"/>
          <p:cNvSpPr>
            <a:spLocks noGrp="1"/>
          </p:cNvSpPr>
          <p:nvPr>
            <p:ph sz="half" idx="1"/>
          </p:nvPr>
        </p:nvSpPr>
        <p:spPr/>
        <p:txBody>
          <a:bodyPr>
            <a:normAutofit fontScale="70000" lnSpcReduction="20000"/>
          </a:bodyPr>
          <a:lstStyle/>
          <a:p>
            <a:r>
              <a:rPr lang="en-US" dirty="0" smtClean="0">
                <a:solidFill>
                  <a:schemeClr val="tx1"/>
                </a:solidFill>
              </a:rPr>
              <a:t>Senator Huey Long (D-Louisiana), known as “The Kingfisher,” was a vocal critic of the President, and feared by many as a rival and would be dictator.  His “Share Our Wealth” plan was popular with some – it proposed a huge tax on millionaires and promised everyone a house, a car, and a radio.  Long was murdered in Louisiana by a raging medical doctor who feared Long would become an “evil tyrant.” </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05400" y="1688042"/>
            <a:ext cx="3429000" cy="4905375"/>
          </a:xfrm>
        </p:spPr>
      </p:pic>
    </p:spTree>
    <p:extLst>
      <p:ext uri="{BB962C8B-B14F-4D97-AF65-F5344CB8AC3E}">
        <p14:creationId xmlns:p14="http://schemas.microsoft.com/office/powerpoint/2010/main" val="17974124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Frances Townsend</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solidFill>
                  <a:schemeClr val="tx1"/>
                </a:solidFill>
              </a:rPr>
              <a:t>Dr. Francis Townsend believed that every elderly person in America should receive a pension of $200 each month – and condemned the President for failing to look after men and women who were old and retired.  Many of Townsend’s ideas were incorporated into the Social Security Act of 1935 – a major component of the so called “Second New Deal.”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19600" y="1676400"/>
            <a:ext cx="4038600" cy="3788206"/>
          </a:xfrm>
        </p:spPr>
      </p:pic>
    </p:spTree>
    <p:extLst>
      <p:ext uri="{BB962C8B-B14F-4D97-AF65-F5344CB8AC3E}">
        <p14:creationId xmlns:p14="http://schemas.microsoft.com/office/powerpoint/2010/main" val="39892189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Father Charles Coughlin</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solidFill>
                  <a:schemeClr val="tx1"/>
                </a:solidFill>
              </a:rPr>
              <a:t>A former supporter of Roosevelt’s, Father Charles Coughlin was known as the “radio priest” for his weekly sermons from his parish in Detroit, Michigan.  Coughlin was deeply mistrustful of Roosevelt’s banking and money policies.  Coughlin was also a well known Anti-Semite and bigot who professed to support both Mussolini and Hitler in the years leading up to World War II.</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44341" y="1719263"/>
            <a:ext cx="3646318" cy="4406900"/>
          </a:xfrm>
        </p:spPr>
      </p:pic>
    </p:spTree>
    <p:extLst>
      <p:ext uri="{BB962C8B-B14F-4D97-AF65-F5344CB8AC3E}">
        <p14:creationId xmlns:p14="http://schemas.microsoft.com/office/powerpoint/2010/main" val="27399866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The Birth of Modern Politics</a:t>
            </a:r>
            <a:endParaRPr lang="en-US" dirty="0"/>
          </a:p>
        </p:txBody>
      </p:sp>
      <p:sp>
        <p:nvSpPr>
          <p:cNvPr id="2" name="Title 1"/>
          <p:cNvSpPr>
            <a:spLocks noGrp="1"/>
          </p:cNvSpPr>
          <p:nvPr>
            <p:ph type="ctrTitle"/>
          </p:nvPr>
        </p:nvSpPr>
        <p:spPr/>
        <p:txBody>
          <a:bodyPr/>
          <a:lstStyle/>
          <a:p>
            <a:r>
              <a:rPr lang="en-US" dirty="0" smtClean="0"/>
              <a:t>The Legacy of the New deal</a:t>
            </a:r>
            <a:endParaRPr lang="en-US" dirty="0"/>
          </a:p>
        </p:txBody>
      </p:sp>
    </p:spTree>
    <p:extLst>
      <p:ext uri="{BB962C8B-B14F-4D97-AF65-F5344CB8AC3E}">
        <p14:creationId xmlns:p14="http://schemas.microsoft.com/office/powerpoint/2010/main" val="260527260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0" y="1371600"/>
            <a:ext cx="4551802" cy="3649950"/>
          </a:xfrm>
        </p:spPr>
      </p:pic>
      <p:sp>
        <p:nvSpPr>
          <p:cNvPr id="5" name="Text Placeholder 4"/>
          <p:cNvSpPr>
            <a:spLocks noGrp="1"/>
          </p:cNvSpPr>
          <p:nvPr>
            <p:ph type="body" sz="half" idx="2"/>
          </p:nvPr>
        </p:nvSpPr>
        <p:spPr>
          <a:xfrm>
            <a:off x="1219200" y="5513832"/>
            <a:ext cx="6934200" cy="963168"/>
          </a:xfrm>
        </p:spPr>
        <p:txBody>
          <a:bodyPr>
            <a:noAutofit/>
          </a:bodyPr>
          <a:lstStyle/>
          <a:p>
            <a:pPr algn="l"/>
            <a:r>
              <a:rPr lang="en-US" sz="3600" dirty="0" smtClean="0">
                <a:latin typeface="Book Antiqua" pitchFamily="18" charset="0"/>
              </a:rPr>
              <a:t>THE SOCIAL SECURITY ACT </a:t>
            </a:r>
            <a:endParaRPr lang="en-US" sz="3600" dirty="0">
              <a:latin typeface="Book Antiqua" pitchFamily="18" charset="0"/>
            </a:endParaRPr>
          </a:p>
        </p:txBody>
      </p:sp>
      <p:sp>
        <p:nvSpPr>
          <p:cNvPr id="4" name="Title 3"/>
          <p:cNvSpPr>
            <a:spLocks noGrp="1"/>
          </p:cNvSpPr>
          <p:nvPr>
            <p:ph type="title"/>
          </p:nvPr>
        </p:nvSpPr>
        <p:spPr>
          <a:xfrm>
            <a:off x="769000" y="1734312"/>
            <a:ext cx="2298634" cy="3066288"/>
          </a:xfrm>
        </p:spPr>
        <p:txBody>
          <a:bodyPr>
            <a:normAutofit fontScale="90000"/>
          </a:bodyPr>
          <a:lstStyle/>
          <a:p>
            <a:r>
              <a:rPr lang="en-US" sz="1800" dirty="0" smtClean="0">
                <a:solidFill>
                  <a:schemeClr val="tx1"/>
                </a:solidFill>
                <a:latin typeface="+mn-lt"/>
              </a:rPr>
              <a:t>The goal of the social security act was simply to provide for the neediest members of our society – the elderly, the Disabled, women with dependent children, and the unemployed.</a:t>
            </a:r>
            <a:r>
              <a:rPr lang="en-US" dirty="0">
                <a:solidFill>
                  <a:schemeClr val="tx1"/>
                </a:solidFill>
                <a:latin typeface="+mn-lt"/>
              </a:rPr>
              <a:t/>
            </a:r>
            <a:br>
              <a:rPr lang="en-US" dirty="0">
                <a:solidFill>
                  <a:schemeClr val="tx1"/>
                </a:solidFill>
                <a:latin typeface="+mn-lt"/>
              </a:rPr>
            </a:br>
            <a:endParaRPr lang="en-US" dirty="0">
              <a:solidFill>
                <a:schemeClr val="tx1"/>
              </a:solidFill>
              <a:latin typeface="+mn-lt"/>
            </a:endParaRPr>
          </a:p>
        </p:txBody>
      </p:sp>
    </p:spTree>
    <p:extLst>
      <p:ext uri="{BB962C8B-B14F-4D97-AF65-F5344CB8AC3E}">
        <p14:creationId xmlns:p14="http://schemas.microsoft.com/office/powerpoint/2010/main" val="205084435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5">
                    <a:lumMod val="75000"/>
                  </a:schemeClr>
                </a:solidFill>
              </a:rPr>
              <a:t>Social Security Act</a:t>
            </a:r>
            <a:endParaRPr lang="en-US" dirty="0">
              <a:solidFill>
                <a:schemeClr val="accent5">
                  <a:lumMod val="75000"/>
                </a:schemeClr>
              </a:solidFill>
            </a:endParaRPr>
          </a:p>
        </p:txBody>
      </p:sp>
      <p:sp>
        <p:nvSpPr>
          <p:cNvPr id="6" name="Text Placeholder 5"/>
          <p:cNvSpPr>
            <a:spLocks noGrp="1"/>
          </p:cNvSpPr>
          <p:nvPr>
            <p:ph type="body" idx="1"/>
          </p:nvPr>
        </p:nvSpPr>
        <p:spPr/>
        <p:txBody>
          <a:bodyPr/>
          <a:lstStyle/>
          <a:p>
            <a:r>
              <a:rPr lang="en-US" dirty="0" smtClean="0"/>
              <a:t>Old Age Insurance</a:t>
            </a:r>
            <a:endParaRPr lang="en-US" dirty="0"/>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982731" y="2438400"/>
            <a:ext cx="2925625" cy="3687763"/>
          </a:xfrm>
        </p:spPr>
      </p:pic>
      <p:sp>
        <p:nvSpPr>
          <p:cNvPr id="9" name="Text Placeholder 8"/>
          <p:cNvSpPr>
            <a:spLocks noGrp="1"/>
          </p:cNvSpPr>
          <p:nvPr>
            <p:ph type="body" sz="quarter" idx="3"/>
          </p:nvPr>
        </p:nvSpPr>
        <p:spPr/>
        <p:txBody>
          <a:bodyPr/>
          <a:lstStyle/>
          <a:p>
            <a:r>
              <a:rPr lang="en-US" dirty="0" smtClean="0"/>
              <a:t>Aid to Dependent Children</a:t>
            </a:r>
            <a:endParaRPr lang="en-US" dirty="0"/>
          </a:p>
        </p:txBody>
      </p:sp>
      <p:pic>
        <p:nvPicPr>
          <p:cNvPr id="11" name="Content Placeholder 10"/>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175442" y="2438400"/>
            <a:ext cx="2980941" cy="3687763"/>
          </a:xfrm>
        </p:spPr>
      </p:pic>
    </p:spTree>
    <p:extLst>
      <p:ext uri="{BB962C8B-B14F-4D97-AF65-F5344CB8AC3E}">
        <p14:creationId xmlns:p14="http://schemas.microsoft.com/office/powerpoint/2010/main" val="267491401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chemeClr val="accent5">
                    <a:lumMod val="75000"/>
                  </a:schemeClr>
                </a:solidFill>
              </a:rPr>
              <a:t>The Social Security </a:t>
            </a:r>
            <a:r>
              <a:rPr lang="en-US" dirty="0" err="1" smtClean="0">
                <a:solidFill>
                  <a:schemeClr val="accent5">
                    <a:lumMod val="75000"/>
                  </a:schemeClr>
                </a:solidFill>
              </a:rPr>
              <a:t>ACt</a:t>
            </a:r>
            <a:endParaRPr lang="en-US" dirty="0">
              <a:solidFill>
                <a:schemeClr val="accent5">
                  <a:lumMod val="75000"/>
                </a:schemeClr>
              </a:solidFill>
            </a:endParaRPr>
          </a:p>
        </p:txBody>
      </p:sp>
      <p:sp>
        <p:nvSpPr>
          <p:cNvPr id="4" name="Text Placeholder 3"/>
          <p:cNvSpPr>
            <a:spLocks noGrp="1"/>
          </p:cNvSpPr>
          <p:nvPr>
            <p:ph type="body" idx="1"/>
          </p:nvPr>
        </p:nvSpPr>
        <p:spPr/>
        <p:txBody>
          <a:bodyPr/>
          <a:lstStyle/>
          <a:p>
            <a:r>
              <a:rPr lang="en-US" dirty="0" smtClean="0"/>
              <a:t>The Disabled</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188244" y="2802731"/>
            <a:ext cx="2514600" cy="2959100"/>
          </a:xfrm>
        </p:spPr>
      </p:pic>
      <p:sp>
        <p:nvSpPr>
          <p:cNvPr id="5" name="Text Placeholder 4"/>
          <p:cNvSpPr>
            <a:spLocks noGrp="1"/>
          </p:cNvSpPr>
          <p:nvPr>
            <p:ph type="body" sz="quarter" idx="3"/>
          </p:nvPr>
        </p:nvSpPr>
        <p:spPr/>
        <p:txBody>
          <a:bodyPr/>
          <a:lstStyle/>
          <a:p>
            <a:r>
              <a:rPr lang="en-US" dirty="0" smtClean="0"/>
              <a:t>Unemployment Insurance</a:t>
            </a:r>
            <a:endParaRPr lang="en-US" dirty="0"/>
          </a:p>
        </p:txBody>
      </p:sp>
      <p:pic>
        <p:nvPicPr>
          <p:cNvPr id="7" name="Content Placeholder 6"/>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413964" y="2438400"/>
            <a:ext cx="2503896" cy="3687763"/>
          </a:xfrm>
        </p:spPr>
      </p:pic>
    </p:spTree>
    <p:extLst>
      <p:ext uri="{BB962C8B-B14F-4D97-AF65-F5344CB8AC3E}">
        <p14:creationId xmlns:p14="http://schemas.microsoft.com/office/powerpoint/2010/main" val="11534309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accent5">
                    <a:lumMod val="75000"/>
                  </a:schemeClr>
                </a:solidFill>
              </a:rPr>
              <a:t>Roosevelt on SSA</a:t>
            </a:r>
            <a:endParaRPr lang="en-US" dirty="0">
              <a:solidFill>
                <a:schemeClr val="accent5">
                  <a:lumMod val="75000"/>
                </a:schemeClr>
              </a:solidFill>
            </a:endParaRPr>
          </a:p>
        </p:txBody>
      </p:sp>
      <p:sp>
        <p:nvSpPr>
          <p:cNvPr id="11" name="Content Placeholder 10"/>
          <p:cNvSpPr>
            <a:spLocks noGrp="1"/>
          </p:cNvSpPr>
          <p:nvPr>
            <p:ph idx="1"/>
          </p:nvPr>
        </p:nvSpPr>
        <p:spPr/>
        <p:txBody>
          <a:bodyPr>
            <a:normAutofit fontScale="92500" lnSpcReduction="10000"/>
          </a:bodyPr>
          <a:lstStyle/>
          <a:p>
            <a:r>
              <a:rPr lang="en-US" dirty="0" smtClean="0">
                <a:solidFill>
                  <a:schemeClr val="tx1"/>
                </a:solidFill>
              </a:rPr>
              <a:t>“When </a:t>
            </a:r>
            <a:r>
              <a:rPr lang="en-US" dirty="0">
                <a:solidFill>
                  <a:schemeClr val="tx1"/>
                </a:solidFill>
              </a:rPr>
              <a:t>land failed, our ancestors moved on to better land. It was always possible to push back the frontier, but the frontier has now disappeared. Our task involves the making of a better living out of the lands that we </a:t>
            </a:r>
            <a:r>
              <a:rPr lang="en-US" dirty="0" smtClean="0">
                <a:solidFill>
                  <a:schemeClr val="tx1"/>
                </a:solidFill>
              </a:rPr>
              <a:t>have.  So</a:t>
            </a:r>
            <a:r>
              <a:rPr lang="en-US" dirty="0">
                <a:solidFill>
                  <a:schemeClr val="tx1"/>
                </a:solidFill>
              </a:rPr>
              <a:t>, also, security was attained in the earlier days through the interdependence of members of families upon each other and of the families within a small community upon each other. The complexities of great communities and of organized industry make less real these simple means of security. Therefore, we are compelled to employ the active interest of the Nation as a whole through government in order to encourage a greater security for each individual who composes it</a:t>
            </a:r>
            <a:r>
              <a:rPr lang="en-US" dirty="0" smtClean="0">
                <a:solidFill>
                  <a:schemeClr val="tx1"/>
                </a:solidFill>
              </a:rPr>
              <a:t>.”</a:t>
            </a:r>
            <a:endParaRPr lang="en-US" dirty="0">
              <a:solidFill>
                <a:schemeClr val="tx1"/>
              </a:solidFill>
            </a:endParaRPr>
          </a:p>
          <a:p>
            <a:endParaRPr lang="en-US" dirty="0"/>
          </a:p>
          <a:p>
            <a:endParaRPr lang="en-US" dirty="0"/>
          </a:p>
        </p:txBody>
      </p:sp>
    </p:spTree>
    <p:extLst>
      <p:ext uri="{BB962C8B-B14F-4D97-AF65-F5344CB8AC3E}">
        <p14:creationId xmlns:p14="http://schemas.microsoft.com/office/powerpoint/2010/main" val="167341912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err="1" smtClean="0">
                <a:solidFill>
                  <a:schemeClr val="accent5">
                    <a:lumMod val="75000"/>
                  </a:schemeClr>
                </a:solidFill>
              </a:rPr>
              <a:t>Fdr</a:t>
            </a:r>
            <a:r>
              <a:rPr lang="en-US" dirty="0" smtClean="0">
                <a:solidFill>
                  <a:schemeClr val="accent5">
                    <a:lumMod val="75000"/>
                  </a:schemeClr>
                </a:solidFill>
              </a:rPr>
              <a:t> on the Social Security Administration</a:t>
            </a:r>
            <a:endParaRPr lang="en-US" dirty="0">
              <a:solidFill>
                <a:schemeClr val="accent5">
                  <a:lumMod val="75000"/>
                </a:schemeClr>
              </a:solidFill>
            </a:endParaRPr>
          </a:p>
        </p:txBody>
      </p:sp>
      <p:sp>
        <p:nvSpPr>
          <p:cNvPr id="2" name="Content Placeholder 1"/>
          <p:cNvSpPr>
            <a:spLocks noGrp="1"/>
          </p:cNvSpPr>
          <p:nvPr>
            <p:ph idx="1"/>
          </p:nvPr>
        </p:nvSpPr>
        <p:spPr/>
        <p:txBody>
          <a:bodyPr>
            <a:normAutofit fontScale="92500" lnSpcReduction="20000"/>
          </a:bodyPr>
          <a:lstStyle/>
          <a:p>
            <a:pPr marL="114300" indent="0">
              <a:buNone/>
            </a:pPr>
            <a:endParaRPr lang="en-US" dirty="0" smtClean="0"/>
          </a:p>
          <a:p>
            <a:r>
              <a:rPr lang="en-US" dirty="0" smtClean="0">
                <a:solidFill>
                  <a:schemeClr val="tx1"/>
                </a:solidFill>
              </a:rPr>
              <a:t>Fear </a:t>
            </a:r>
            <a:r>
              <a:rPr lang="en-US" dirty="0">
                <a:solidFill>
                  <a:schemeClr val="tx1"/>
                </a:solidFill>
              </a:rPr>
              <a:t>and worry based on unknown danger contribute to social unrest and economic demoralization. If, as our Constitution tells us, our Federal Government was established among other things, "to promote the general welfare," it is our plain duty to provide for that security upon which welfare depends</a:t>
            </a:r>
            <a:r>
              <a:rPr lang="en-US" dirty="0" smtClean="0">
                <a:solidFill>
                  <a:schemeClr val="tx1"/>
                </a:solidFill>
              </a:rPr>
              <a:t>.</a:t>
            </a:r>
          </a:p>
          <a:p>
            <a:pPr marL="114300" indent="0">
              <a:buNone/>
            </a:pPr>
            <a:endParaRPr lang="en-US" dirty="0" smtClean="0">
              <a:solidFill>
                <a:schemeClr val="tx1"/>
              </a:solidFill>
            </a:endParaRPr>
          </a:p>
          <a:p>
            <a:r>
              <a:rPr lang="en-US" dirty="0" smtClean="0">
                <a:solidFill>
                  <a:schemeClr val="tx1"/>
                </a:solidFill>
              </a:rPr>
              <a:t>How does FDR’s justification of the Social Security Act differ from the Obama Administration’s defense of the Health Care Plan?</a:t>
            </a:r>
          </a:p>
          <a:p>
            <a:endParaRPr lang="en-US" dirty="0">
              <a:solidFill>
                <a:schemeClr val="tx1"/>
              </a:solidFill>
            </a:endParaRPr>
          </a:p>
          <a:p>
            <a:r>
              <a:rPr lang="en-US" dirty="0" smtClean="0">
                <a:solidFill>
                  <a:schemeClr val="tx1"/>
                </a:solidFill>
              </a:rPr>
              <a:t>How did the Supreme Court ultimately uphold the “Obama Care” health care reform law?</a:t>
            </a:r>
            <a:endParaRPr lang="en-US" dirty="0">
              <a:solidFill>
                <a:schemeClr val="tx1"/>
              </a:solidFill>
            </a:endParaRPr>
          </a:p>
          <a:p>
            <a:endParaRPr lang="en-US" dirty="0" smtClean="0"/>
          </a:p>
          <a:p>
            <a:endParaRPr lang="en-US" dirty="0"/>
          </a:p>
          <a:p>
            <a:endParaRPr lang="en-US" dirty="0"/>
          </a:p>
        </p:txBody>
      </p:sp>
    </p:spTree>
    <p:extLst>
      <p:ext uri="{BB962C8B-B14F-4D97-AF65-F5344CB8AC3E}">
        <p14:creationId xmlns:p14="http://schemas.microsoft.com/office/powerpoint/2010/main" val="41648368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Housing and auto manufacturing</a:t>
            </a:r>
            <a:endParaRPr lang="en-US" dirty="0"/>
          </a:p>
        </p:txBody>
      </p:sp>
      <p:sp>
        <p:nvSpPr>
          <p:cNvPr id="3" name="Content Placeholder 2"/>
          <p:cNvSpPr>
            <a:spLocks noGrp="1"/>
          </p:cNvSpPr>
          <p:nvPr>
            <p:ph idx="1"/>
          </p:nvPr>
        </p:nvSpPr>
        <p:spPr/>
        <p:txBody>
          <a:bodyPr>
            <a:normAutofit fontScale="92500" lnSpcReduction="20000"/>
          </a:bodyPr>
          <a:lstStyle/>
          <a:p>
            <a:endParaRPr lang="en-US" dirty="0" smtClean="0"/>
          </a:p>
          <a:p>
            <a:r>
              <a:rPr lang="en-US" dirty="0" smtClean="0">
                <a:solidFill>
                  <a:schemeClr val="tx1"/>
                </a:solidFill>
              </a:rPr>
              <a:t>The housing construction and automobile manufacturing businesses were in decline.</a:t>
            </a:r>
          </a:p>
          <a:p>
            <a:endParaRPr lang="en-US" dirty="0">
              <a:solidFill>
                <a:schemeClr val="tx1"/>
              </a:solidFill>
            </a:endParaRPr>
          </a:p>
          <a:p>
            <a:r>
              <a:rPr lang="en-US" dirty="0" smtClean="0">
                <a:solidFill>
                  <a:schemeClr val="tx1"/>
                </a:solidFill>
              </a:rPr>
              <a:t>Housing construction had boomed following World War I – due to an increase in demand for homes.  But by the end of the 1920s, there were more homes available than people looking for homes.  This led to stagnation in housing prices and a major decline in new home  construction.  The past six years have seen similar problems.</a:t>
            </a:r>
          </a:p>
          <a:p>
            <a:endParaRPr lang="en-US" dirty="0">
              <a:solidFill>
                <a:schemeClr val="tx1"/>
              </a:solidFill>
            </a:endParaRPr>
          </a:p>
          <a:p>
            <a:r>
              <a:rPr lang="en-US" dirty="0" smtClean="0">
                <a:solidFill>
                  <a:schemeClr val="tx1"/>
                </a:solidFill>
              </a:rPr>
              <a:t>Automobile manufacturers had the same problem: too many cars, not enough customers. </a:t>
            </a:r>
            <a:endParaRPr lang="en-US" dirty="0">
              <a:solidFill>
                <a:schemeClr val="tx1"/>
              </a:solidFill>
            </a:endParaRPr>
          </a:p>
        </p:txBody>
      </p:sp>
    </p:spTree>
    <p:extLst>
      <p:ext uri="{BB962C8B-B14F-4D97-AF65-F5344CB8AC3E}">
        <p14:creationId xmlns:p14="http://schemas.microsoft.com/office/powerpoint/2010/main" val="29773035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6361" b="6361"/>
          <a:stretch>
            <a:fillRect/>
          </a:stretch>
        </p:blipFill>
        <p:spPr/>
      </p:pic>
      <p:sp>
        <p:nvSpPr>
          <p:cNvPr id="6" name="Text Placeholder 5"/>
          <p:cNvSpPr>
            <a:spLocks noGrp="1"/>
          </p:cNvSpPr>
          <p:nvPr>
            <p:ph type="body" sz="half" idx="2"/>
          </p:nvPr>
        </p:nvSpPr>
        <p:spPr/>
        <p:txBody>
          <a:bodyPr>
            <a:normAutofit fontScale="62500" lnSpcReduction="20000"/>
          </a:bodyPr>
          <a:lstStyle/>
          <a:p>
            <a:r>
              <a:rPr lang="en-US" dirty="0" smtClean="0"/>
              <a:t>Frances Perkins was the first female every appointed to a position in the President of the United States Cabinet.  She was the Sec. of Labor</a:t>
            </a:r>
            <a:endParaRPr lang="en-US" dirty="0"/>
          </a:p>
        </p:txBody>
      </p:sp>
      <p:sp>
        <p:nvSpPr>
          <p:cNvPr id="4" name="Title 3"/>
          <p:cNvSpPr>
            <a:spLocks noGrp="1"/>
          </p:cNvSpPr>
          <p:nvPr>
            <p:ph type="title"/>
          </p:nvPr>
        </p:nvSpPr>
        <p:spPr/>
        <p:txBody>
          <a:bodyPr/>
          <a:lstStyle/>
          <a:p>
            <a:r>
              <a:rPr lang="en-US" dirty="0" smtClean="0">
                <a:solidFill>
                  <a:schemeClr val="accent5">
                    <a:lumMod val="75000"/>
                  </a:schemeClr>
                </a:solidFill>
              </a:rPr>
              <a:t>The Secretary of Labor, Frances Perkins</a:t>
            </a:r>
            <a:endParaRPr lang="en-US" dirty="0">
              <a:solidFill>
                <a:schemeClr val="accent5">
                  <a:lumMod val="75000"/>
                </a:schemeClr>
              </a:solidFill>
            </a:endParaRPr>
          </a:p>
        </p:txBody>
      </p:sp>
    </p:spTree>
    <p:extLst>
      <p:ext uri="{BB962C8B-B14F-4D97-AF65-F5344CB8AC3E}">
        <p14:creationId xmlns:p14="http://schemas.microsoft.com/office/powerpoint/2010/main" val="9988584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5">
                    <a:lumMod val="75000"/>
                  </a:schemeClr>
                </a:solidFill>
              </a:rPr>
              <a:t>The Wagner </a:t>
            </a:r>
            <a:r>
              <a:rPr lang="en-US" dirty="0" err="1" smtClean="0">
                <a:solidFill>
                  <a:schemeClr val="accent5">
                    <a:lumMod val="75000"/>
                  </a:schemeClr>
                </a:solidFill>
              </a:rPr>
              <a:t>ACt</a:t>
            </a:r>
            <a:endParaRPr lang="en-US" dirty="0">
              <a:solidFill>
                <a:schemeClr val="accent5">
                  <a:lumMod val="75000"/>
                </a:schemeClr>
              </a:solidFill>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77792" y="1719263"/>
            <a:ext cx="3333915" cy="4406900"/>
          </a:xfrm>
        </p:spPr>
      </p:pic>
      <p:sp>
        <p:nvSpPr>
          <p:cNvPr id="7" name="Content Placeholder 6"/>
          <p:cNvSpPr>
            <a:spLocks noGrp="1"/>
          </p:cNvSpPr>
          <p:nvPr>
            <p:ph sz="half" idx="2"/>
          </p:nvPr>
        </p:nvSpPr>
        <p:spPr/>
        <p:txBody>
          <a:bodyPr>
            <a:normAutofit fontScale="62500" lnSpcReduction="20000"/>
          </a:bodyPr>
          <a:lstStyle/>
          <a:p>
            <a:pPr marL="342900" indent="-342900" algn="l">
              <a:buFont typeface="Arial" pitchFamily="34" charset="0"/>
              <a:buChar char="•"/>
            </a:pPr>
            <a:r>
              <a:rPr lang="en-US" dirty="0" smtClean="0">
                <a:solidFill>
                  <a:schemeClr val="tx1"/>
                </a:solidFill>
              </a:rPr>
              <a:t>The Wagner Act guaranteed worker’s rights to organize into unions, and made it illegal to fire workers for joining unions. </a:t>
            </a:r>
          </a:p>
          <a:p>
            <a:pPr marL="342900" indent="-342900" algn="l">
              <a:buFont typeface="Arial" pitchFamily="34" charset="0"/>
              <a:buChar char="•"/>
            </a:pPr>
            <a:r>
              <a:rPr lang="en-US" dirty="0" smtClean="0">
                <a:solidFill>
                  <a:schemeClr val="tx1"/>
                </a:solidFill>
              </a:rPr>
              <a:t>The Act required companies to engage in collective bargaining with unions, creating the National Labor Relations Board. </a:t>
            </a:r>
          </a:p>
          <a:p>
            <a:pPr marL="342900" indent="-342900" algn="l">
              <a:buFont typeface="Arial" pitchFamily="34" charset="0"/>
              <a:buChar char="•"/>
            </a:pPr>
            <a:r>
              <a:rPr lang="en-US" dirty="0" smtClean="0">
                <a:solidFill>
                  <a:schemeClr val="tx1"/>
                </a:solidFill>
              </a:rPr>
              <a:t>The Act was soon followed with the Fair Labor Standards Act, which crated a minimum wage, established the 44 hour work week, and required time and a half payment for overtime. </a:t>
            </a:r>
            <a:endParaRPr lang="en-US" dirty="0">
              <a:solidFill>
                <a:schemeClr val="tx1"/>
              </a:solidFill>
            </a:endParaRPr>
          </a:p>
        </p:txBody>
      </p:sp>
    </p:spTree>
    <p:extLst>
      <p:ext uri="{BB962C8B-B14F-4D97-AF65-F5344CB8AC3E}">
        <p14:creationId xmlns:p14="http://schemas.microsoft.com/office/powerpoint/2010/main" val="18778544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2882" b="2882"/>
          <a:stretch>
            <a:fillRect/>
          </a:stretch>
        </p:blipFill>
        <p:spPr/>
      </p:pic>
      <p:sp>
        <p:nvSpPr>
          <p:cNvPr id="7" name="Text Placeholder 6"/>
          <p:cNvSpPr>
            <a:spLocks noGrp="1"/>
          </p:cNvSpPr>
          <p:nvPr>
            <p:ph type="body" sz="half" idx="2"/>
          </p:nvPr>
        </p:nvSpPr>
        <p:spPr>
          <a:xfrm>
            <a:off x="956289" y="5656556"/>
            <a:ext cx="7244736" cy="439444"/>
          </a:xfrm>
        </p:spPr>
        <p:txBody>
          <a:bodyPr>
            <a:noAutofit/>
          </a:bodyPr>
          <a:lstStyle/>
          <a:p>
            <a:pPr algn="l"/>
            <a:r>
              <a:rPr lang="en-US" sz="1200" dirty="0" smtClean="0"/>
              <a:t>The right of a union to negotiate wages and benefits for the collective good of all of its members. </a:t>
            </a:r>
            <a:endParaRPr lang="en-US" sz="1200" dirty="0"/>
          </a:p>
        </p:txBody>
      </p:sp>
      <p:sp>
        <p:nvSpPr>
          <p:cNvPr id="5" name="Title 4"/>
          <p:cNvSpPr>
            <a:spLocks noGrp="1"/>
          </p:cNvSpPr>
          <p:nvPr>
            <p:ph type="title"/>
          </p:nvPr>
        </p:nvSpPr>
        <p:spPr/>
        <p:txBody>
          <a:bodyPr/>
          <a:lstStyle/>
          <a:p>
            <a:r>
              <a:rPr lang="en-US" dirty="0" smtClean="0"/>
              <a:t>Collective bargaining</a:t>
            </a:r>
            <a:endParaRPr lang="en-US" dirty="0"/>
          </a:p>
        </p:txBody>
      </p:sp>
    </p:spTree>
    <p:extLst>
      <p:ext uri="{BB962C8B-B14F-4D97-AF65-F5344CB8AC3E}">
        <p14:creationId xmlns:p14="http://schemas.microsoft.com/office/powerpoint/2010/main" val="331387291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62500" lnSpcReduction="20000"/>
          </a:bodyPr>
          <a:lstStyle/>
          <a:p>
            <a:pPr marL="457200" indent="-457200" algn="l">
              <a:buFont typeface="+mj-lt"/>
              <a:buAutoNum type="arabicPeriod"/>
            </a:pPr>
            <a:r>
              <a:rPr lang="en-US" dirty="0" smtClean="0">
                <a:solidFill>
                  <a:schemeClr val="tx1"/>
                </a:solidFill>
              </a:rPr>
              <a:t>The minimum wage was set at $.25 per hour.  Today, the minimum wage has been raised to $7.25 an hour.</a:t>
            </a:r>
            <a:endParaRPr lang="en-US" dirty="0">
              <a:solidFill>
                <a:schemeClr val="tx1"/>
              </a:solidFill>
            </a:endParaRPr>
          </a:p>
          <a:p>
            <a:pPr marL="457200" indent="-457200" algn="l">
              <a:buFont typeface="+mj-lt"/>
              <a:buAutoNum type="arabicPeriod"/>
            </a:pPr>
            <a:r>
              <a:rPr lang="en-US" dirty="0" smtClean="0">
                <a:solidFill>
                  <a:schemeClr val="tx1"/>
                </a:solidFill>
              </a:rPr>
              <a:t>The maximum work hours for full time employment was set at 44 hours per week.  Today it is set at 40 hours per week.</a:t>
            </a:r>
          </a:p>
          <a:p>
            <a:pPr marL="457200" indent="-457200" algn="l">
              <a:buFont typeface="+mj-lt"/>
              <a:buAutoNum type="arabicPeriod"/>
            </a:pPr>
            <a:r>
              <a:rPr lang="en-US" dirty="0" smtClean="0">
                <a:solidFill>
                  <a:schemeClr val="tx1"/>
                </a:solidFill>
              </a:rPr>
              <a:t>The act ended child labor in some fields where it had not been previously forbidden.</a:t>
            </a:r>
          </a:p>
          <a:p>
            <a:pPr marL="457200" indent="-457200" algn="l">
              <a:buFont typeface="+mj-lt"/>
              <a:buAutoNum type="arabicPeriod"/>
            </a:pPr>
            <a:r>
              <a:rPr lang="en-US" dirty="0" smtClean="0">
                <a:solidFill>
                  <a:schemeClr val="tx1"/>
                </a:solidFill>
              </a:rPr>
              <a:t>The principle of time and a half payment for overtime labor was established.  For example a worker who makes $10 per hour during a workweek will receive $15 per hour for all hours worked over 40 in a given week. </a:t>
            </a:r>
            <a:endParaRPr lang="en-US" dirty="0">
              <a:solidFill>
                <a:schemeClr val="tx1"/>
              </a:solidFill>
            </a:endParaRPr>
          </a:p>
        </p:txBody>
      </p:sp>
      <p:sp>
        <p:nvSpPr>
          <p:cNvPr id="6" name="Text Placeholder 5"/>
          <p:cNvSpPr>
            <a:spLocks noGrp="1"/>
          </p:cNvSpPr>
          <p:nvPr>
            <p:ph type="body" sz="half" idx="2"/>
          </p:nvPr>
        </p:nvSpPr>
        <p:spPr>
          <a:xfrm>
            <a:off x="685800" y="5791200"/>
            <a:ext cx="7924800" cy="548640"/>
          </a:xfrm>
        </p:spPr>
        <p:txBody>
          <a:bodyPr>
            <a:noAutofit/>
          </a:bodyPr>
          <a:lstStyle/>
          <a:p>
            <a:r>
              <a:rPr lang="en-US" sz="3200" dirty="0" smtClean="0">
                <a:latin typeface="Book Antiqua" pitchFamily="18" charset="0"/>
              </a:rPr>
              <a:t>THE FAIR LABOR STANDARDS ACT</a:t>
            </a:r>
            <a:endParaRPr lang="en-US" sz="3200" dirty="0">
              <a:latin typeface="Book Antiqua" pitchFamily="18" charset="0"/>
            </a:endParaRPr>
          </a:p>
        </p:txBody>
      </p:sp>
      <p:sp>
        <p:nvSpPr>
          <p:cNvPr id="5" name="Title 4"/>
          <p:cNvSpPr>
            <a:spLocks noGrp="1"/>
          </p:cNvSpPr>
          <p:nvPr>
            <p:ph type="title"/>
          </p:nvPr>
        </p:nvSpPr>
        <p:spPr>
          <a:xfrm>
            <a:off x="769000" y="1734312"/>
            <a:ext cx="2298634" cy="3066288"/>
          </a:xfrm>
        </p:spPr>
        <p:txBody>
          <a:bodyPr>
            <a:normAutofit fontScale="90000"/>
          </a:bodyPr>
          <a:lstStyle/>
          <a:p>
            <a:r>
              <a:rPr lang="en-US" dirty="0"/>
              <a:t/>
            </a:r>
            <a:br>
              <a:rPr lang="en-US" dirty="0"/>
            </a:br>
            <a:r>
              <a:rPr lang="en-US" dirty="0" smtClean="0">
                <a:solidFill>
                  <a:schemeClr val="tx1"/>
                </a:solidFill>
                <a:latin typeface="Felix Titling" pitchFamily="82" charset="0"/>
              </a:rPr>
              <a:t>Passed </a:t>
            </a:r>
            <a:r>
              <a:rPr lang="en-US" dirty="0">
                <a:solidFill>
                  <a:schemeClr val="tx1"/>
                </a:solidFill>
                <a:latin typeface="Felix Titling" pitchFamily="82" charset="0"/>
              </a:rPr>
              <a:t>in 1938, the Fair Labor Standards Act demonstrated FDR’s continuing commitment to helping the working man in the United States. </a:t>
            </a:r>
            <a:endParaRPr lang="en-US" dirty="0">
              <a:solidFill>
                <a:schemeClr val="tx1"/>
              </a:solidFill>
            </a:endParaRPr>
          </a:p>
        </p:txBody>
      </p:sp>
    </p:spTree>
    <p:extLst>
      <p:ext uri="{BB962C8B-B14F-4D97-AF65-F5344CB8AC3E}">
        <p14:creationId xmlns:p14="http://schemas.microsoft.com/office/powerpoint/2010/main" val="193477080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A new labor Union</a:t>
            </a:r>
            <a:endParaRPr lang="en-US" dirty="0"/>
          </a:p>
        </p:txBody>
      </p:sp>
      <p:sp>
        <p:nvSpPr>
          <p:cNvPr id="9" name="Text Placeholder 8"/>
          <p:cNvSpPr>
            <a:spLocks noGrp="1"/>
          </p:cNvSpPr>
          <p:nvPr>
            <p:ph type="body" idx="1"/>
          </p:nvPr>
        </p:nvSpPr>
        <p:spPr>
          <a:xfrm>
            <a:off x="457200" y="1828800"/>
            <a:ext cx="4023360" cy="704088"/>
          </a:xfrm>
        </p:spPr>
        <p:txBody>
          <a:bodyPr/>
          <a:lstStyle/>
          <a:p>
            <a:r>
              <a:rPr lang="en-US" b="0" dirty="0" smtClean="0">
                <a:solidFill>
                  <a:schemeClr val="tx1"/>
                </a:solidFill>
              </a:rPr>
              <a:t>John L. Lewis</a:t>
            </a:r>
            <a:br>
              <a:rPr lang="en-US" b="0" dirty="0" smtClean="0">
                <a:solidFill>
                  <a:schemeClr val="tx1"/>
                </a:solidFill>
              </a:rPr>
            </a:br>
            <a:endParaRPr lang="en-US" b="0" dirty="0">
              <a:solidFill>
                <a:schemeClr val="tx1"/>
              </a:solidFill>
            </a:endParaRPr>
          </a:p>
        </p:txBody>
      </p:sp>
      <p:pic>
        <p:nvPicPr>
          <p:cNvPr id="13" name="Content Placeholder 12"/>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990600" y="2553523"/>
            <a:ext cx="2895600" cy="3665317"/>
          </a:xfrm>
        </p:spPr>
      </p:pic>
      <p:sp>
        <p:nvSpPr>
          <p:cNvPr id="12" name="Text Placeholder 11"/>
          <p:cNvSpPr>
            <a:spLocks noGrp="1"/>
          </p:cNvSpPr>
          <p:nvPr>
            <p:ph type="body" sz="quarter" idx="3"/>
          </p:nvPr>
        </p:nvSpPr>
        <p:spPr>
          <a:xfrm>
            <a:off x="4648200" y="1752600"/>
            <a:ext cx="4041775" cy="639762"/>
          </a:xfrm>
        </p:spPr>
        <p:txBody>
          <a:bodyPr/>
          <a:lstStyle/>
          <a:p>
            <a:r>
              <a:rPr lang="en-US" b="0" dirty="0" smtClean="0">
                <a:solidFill>
                  <a:schemeClr val="tx1"/>
                </a:solidFill>
              </a:rPr>
              <a:t>The Congress of Industrial Organizations (CIO) </a:t>
            </a:r>
            <a:endParaRPr lang="en-US" b="0" dirty="0">
              <a:solidFill>
                <a:schemeClr val="tx1"/>
              </a:solidFill>
            </a:endParaRPr>
          </a:p>
        </p:txBody>
      </p:sp>
      <p:pic>
        <p:nvPicPr>
          <p:cNvPr id="14" name="Content Placeholder 13"/>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645025" y="2766616"/>
            <a:ext cx="4041775" cy="3031331"/>
          </a:xfrm>
        </p:spPr>
      </p:pic>
    </p:spTree>
    <p:extLst>
      <p:ext uri="{BB962C8B-B14F-4D97-AF65-F5344CB8AC3E}">
        <p14:creationId xmlns:p14="http://schemas.microsoft.com/office/powerpoint/2010/main" val="27540952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The sit-down strike</a:t>
            </a:r>
            <a:endParaRPr lang="en-US"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981200"/>
            <a:ext cx="6934199" cy="4673599"/>
          </a:xfrm>
        </p:spPr>
      </p:pic>
    </p:spTree>
    <p:extLst>
      <p:ext uri="{BB962C8B-B14F-4D97-AF65-F5344CB8AC3E}">
        <p14:creationId xmlns:p14="http://schemas.microsoft.com/office/powerpoint/2010/main" val="34568239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Sit-Down Strike</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1000" y="2133600"/>
            <a:ext cx="4022725" cy="3070782"/>
          </a:xfrm>
        </p:spPr>
      </p:pic>
      <p:sp>
        <p:nvSpPr>
          <p:cNvPr id="6" name="Content Placeholder 5"/>
          <p:cNvSpPr>
            <a:spLocks noGrp="1"/>
          </p:cNvSpPr>
          <p:nvPr>
            <p:ph sz="half" idx="2"/>
          </p:nvPr>
        </p:nvSpPr>
        <p:spPr/>
        <p:txBody>
          <a:bodyPr>
            <a:normAutofit fontScale="62500" lnSpcReduction="20000"/>
          </a:bodyPr>
          <a:lstStyle/>
          <a:p>
            <a:pPr algn="l"/>
            <a:r>
              <a:rPr lang="en-US" dirty="0" smtClean="0">
                <a:solidFill>
                  <a:schemeClr val="tx1"/>
                </a:solidFill>
              </a:rPr>
              <a:t>During a sit-down strike, workers would occupy the factories or workplaces where they labored.  The company was unable to run its business at all – they couldn’t even bring in replacement workers, or scabs, to take the place of their striking force.  The technique, which was popularized by the Congress of Industrial Organizations (CIO), was eventually ruled unconstitutional by the Supreme Court – but it is still used.</a:t>
            </a:r>
            <a:endParaRPr lang="en-US" dirty="0">
              <a:solidFill>
                <a:schemeClr val="tx1"/>
              </a:solidFill>
            </a:endParaRPr>
          </a:p>
        </p:txBody>
      </p:sp>
    </p:spTree>
    <p:extLst>
      <p:ext uri="{BB962C8B-B14F-4D97-AF65-F5344CB8AC3E}">
        <p14:creationId xmlns:p14="http://schemas.microsoft.com/office/powerpoint/2010/main" val="30652509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Criticisms of the new deal</a:t>
            </a:r>
            <a:endParaRPr lang="en-US" dirty="0"/>
          </a:p>
        </p:txBody>
      </p:sp>
      <p:sp>
        <p:nvSpPr>
          <p:cNvPr id="6" name="Content Placeholder 5"/>
          <p:cNvSpPr>
            <a:spLocks noGrp="1"/>
          </p:cNvSpPr>
          <p:nvPr>
            <p:ph idx="1"/>
          </p:nvPr>
        </p:nvSpPr>
        <p:spPr/>
        <p:txBody>
          <a:bodyPr>
            <a:normAutofit fontScale="92500" lnSpcReduction="20000"/>
          </a:bodyPr>
          <a:lstStyle/>
          <a:p>
            <a:pPr marL="457200" indent="-457200" algn="l">
              <a:buFont typeface="+mj-lt"/>
              <a:buAutoNum type="arabicPeriod"/>
            </a:pPr>
            <a:r>
              <a:rPr lang="en-US" dirty="0" smtClean="0">
                <a:solidFill>
                  <a:schemeClr val="tx1"/>
                </a:solidFill>
              </a:rPr>
              <a:t>The New Deal gives too much power to the Federal Government, which taxes Americans in order to fund programs like Social Security, the TVA, and the FDIC.</a:t>
            </a:r>
          </a:p>
          <a:p>
            <a:pPr marL="457200" indent="-457200" algn="l">
              <a:buFont typeface="+mj-lt"/>
              <a:buAutoNum type="arabicPeriod"/>
            </a:pPr>
            <a:r>
              <a:rPr lang="en-US" dirty="0" smtClean="0">
                <a:solidFill>
                  <a:schemeClr val="tx1"/>
                </a:solidFill>
              </a:rPr>
              <a:t>Federal deficits and deficit spending policies.  Many Americans criticized FDR’s policy of spending more money than the United States paid in taxes – with the hope that future gains would balance the budget.</a:t>
            </a:r>
          </a:p>
          <a:p>
            <a:pPr marL="457200" indent="-457200" algn="l">
              <a:buFont typeface="+mj-lt"/>
              <a:buAutoNum type="arabicPeriod"/>
            </a:pPr>
            <a:r>
              <a:rPr lang="en-US" dirty="0" smtClean="0">
                <a:solidFill>
                  <a:schemeClr val="tx1"/>
                </a:solidFill>
              </a:rPr>
              <a:t>The New Deal did not end the Great Depression.  Productivity as a result of World War II ended the economy.  Interestingly, the manufacturing jobs and heavy industrial production spurred by the war was funded entirely by…..the United States Government, which purchased all the weapons and supplies being manufactured. </a:t>
            </a:r>
            <a:endParaRPr lang="en-US" dirty="0">
              <a:solidFill>
                <a:schemeClr val="tx1"/>
              </a:solidFill>
            </a:endParaRPr>
          </a:p>
        </p:txBody>
      </p:sp>
    </p:spTree>
    <p:extLst>
      <p:ext uri="{BB962C8B-B14F-4D97-AF65-F5344CB8AC3E}">
        <p14:creationId xmlns:p14="http://schemas.microsoft.com/office/powerpoint/2010/main" val="19324792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What really ended the great Depression?</a:t>
            </a:r>
            <a:endParaRPr lang="en-US" dirty="0"/>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68438" y="1719263"/>
            <a:ext cx="2952623" cy="4406900"/>
          </a:xfrm>
        </p:spPr>
      </p:pic>
      <p:sp>
        <p:nvSpPr>
          <p:cNvPr id="8" name="Content Placeholder 7"/>
          <p:cNvSpPr>
            <a:spLocks noGrp="1"/>
          </p:cNvSpPr>
          <p:nvPr>
            <p:ph sz="half" idx="2"/>
          </p:nvPr>
        </p:nvSpPr>
        <p:spPr/>
        <p:txBody>
          <a:bodyPr>
            <a:normAutofit fontScale="70000" lnSpcReduction="20000"/>
          </a:bodyPr>
          <a:lstStyle/>
          <a:p>
            <a:pPr marL="342900" indent="-342900" algn="l">
              <a:buFont typeface="Arial" pitchFamily="34" charset="0"/>
              <a:buChar char="•"/>
            </a:pPr>
            <a:r>
              <a:rPr lang="en-US" dirty="0" smtClean="0">
                <a:solidFill>
                  <a:schemeClr val="tx1"/>
                </a:solidFill>
              </a:rPr>
              <a:t>World War II began when Pearl Harbor was bombed by the Japanese on December 7, 1941 – “a date that will live in infamy.” </a:t>
            </a:r>
          </a:p>
          <a:p>
            <a:pPr marL="342900" indent="-342900" algn="l">
              <a:buFont typeface="Arial" pitchFamily="34" charset="0"/>
              <a:buChar char="•"/>
            </a:pPr>
            <a:r>
              <a:rPr lang="en-US" dirty="0" smtClean="0">
                <a:solidFill>
                  <a:schemeClr val="tx1"/>
                </a:solidFill>
              </a:rPr>
              <a:t>Employment in the United States went to 100% virtually overnight, as fifteen (15) million men joined the armed forces and factories began producing metal works, weapons, and supplies.</a:t>
            </a:r>
          </a:p>
          <a:p>
            <a:pPr marL="342900" indent="-342900" algn="l">
              <a:buFont typeface="Arial" pitchFamily="34" charset="0"/>
              <a:buChar char="•"/>
            </a:pPr>
            <a:r>
              <a:rPr lang="en-US" dirty="0" smtClean="0">
                <a:solidFill>
                  <a:schemeClr val="tx1"/>
                </a:solidFill>
              </a:rPr>
              <a:t>Prosperity would continue after the war, as the United States emerged as a military and economic superpower. </a:t>
            </a:r>
            <a:endParaRPr lang="en-US" dirty="0">
              <a:solidFill>
                <a:schemeClr val="tx1"/>
              </a:solidFill>
            </a:endParaRPr>
          </a:p>
        </p:txBody>
      </p:sp>
    </p:spTree>
    <p:extLst>
      <p:ext uri="{BB962C8B-B14F-4D97-AF65-F5344CB8AC3E}">
        <p14:creationId xmlns:p14="http://schemas.microsoft.com/office/powerpoint/2010/main" val="20352513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The accomplishments of the new Deal</a:t>
            </a:r>
            <a:endParaRPr lang="en-US" dirty="0"/>
          </a:p>
        </p:txBody>
      </p:sp>
      <p:sp>
        <p:nvSpPr>
          <p:cNvPr id="6" name="Content Placeholder 5"/>
          <p:cNvSpPr>
            <a:spLocks noGrp="1"/>
          </p:cNvSpPr>
          <p:nvPr>
            <p:ph idx="1"/>
          </p:nvPr>
        </p:nvSpPr>
        <p:spPr/>
        <p:txBody>
          <a:bodyPr>
            <a:normAutofit fontScale="92500" lnSpcReduction="20000"/>
          </a:bodyPr>
          <a:lstStyle/>
          <a:p>
            <a:pPr marL="457200" indent="-457200" algn="l">
              <a:buFont typeface="+mj-lt"/>
              <a:buAutoNum type="arabicPeriod"/>
            </a:pPr>
            <a:r>
              <a:rPr lang="en-US" dirty="0" smtClean="0">
                <a:solidFill>
                  <a:schemeClr val="tx1"/>
                </a:solidFill>
              </a:rPr>
              <a:t>The New Deal employed millions of formerly jobless people.</a:t>
            </a:r>
            <a:endParaRPr lang="en-US" dirty="0">
              <a:solidFill>
                <a:schemeClr val="tx1"/>
              </a:solidFill>
            </a:endParaRPr>
          </a:p>
          <a:p>
            <a:pPr marL="457200" indent="-457200" algn="l">
              <a:buFont typeface="+mj-lt"/>
              <a:buAutoNum type="arabicPeriod"/>
            </a:pPr>
            <a:r>
              <a:rPr lang="en-US" dirty="0" smtClean="0">
                <a:solidFill>
                  <a:schemeClr val="tx1"/>
                </a:solidFill>
              </a:rPr>
              <a:t>The New Deal ended the nation’s banking crisis and established new rules for banking which improved financial security in the nation. </a:t>
            </a:r>
            <a:endParaRPr lang="en-US" dirty="0">
              <a:solidFill>
                <a:schemeClr val="tx1"/>
              </a:solidFill>
            </a:endParaRPr>
          </a:p>
          <a:p>
            <a:pPr marL="457200" indent="-457200" algn="l">
              <a:buFont typeface="+mj-lt"/>
              <a:buAutoNum type="arabicPeriod"/>
            </a:pPr>
            <a:r>
              <a:rPr lang="en-US" dirty="0" smtClean="0">
                <a:solidFill>
                  <a:schemeClr val="tx1"/>
                </a:solidFill>
              </a:rPr>
              <a:t>Reformed the Stock Market by establishing the Security and Exchange Commission.</a:t>
            </a:r>
          </a:p>
          <a:p>
            <a:pPr marL="457200" indent="-457200" algn="l">
              <a:buFont typeface="+mj-lt"/>
              <a:buAutoNum type="arabicPeriod"/>
            </a:pPr>
            <a:r>
              <a:rPr lang="en-US" dirty="0">
                <a:solidFill>
                  <a:schemeClr val="tx1"/>
                </a:solidFill>
              </a:rPr>
              <a:t>E</a:t>
            </a:r>
            <a:r>
              <a:rPr lang="en-US" dirty="0" smtClean="0">
                <a:solidFill>
                  <a:schemeClr val="tx1"/>
                </a:solidFill>
              </a:rPr>
              <a:t>stablished new standards for workers and guaranteed laborers the right to negotiate through collective bargaining with their employers. </a:t>
            </a:r>
          </a:p>
          <a:p>
            <a:pPr marL="457200" indent="-457200" algn="l">
              <a:buFont typeface="+mj-lt"/>
              <a:buAutoNum type="arabicPeriod"/>
            </a:pPr>
            <a:r>
              <a:rPr lang="en-US" dirty="0" smtClean="0">
                <a:solidFill>
                  <a:schemeClr val="tx1"/>
                </a:solidFill>
              </a:rPr>
              <a:t>Rebuilt or established the infrastructure of the United States of America. </a:t>
            </a:r>
          </a:p>
          <a:p>
            <a:pPr marL="457200" indent="-457200" algn="l">
              <a:buFont typeface="+mj-lt"/>
              <a:buAutoNum type="arabicPeriod"/>
            </a:pPr>
            <a:r>
              <a:rPr lang="en-US" dirty="0" smtClean="0">
                <a:solidFill>
                  <a:schemeClr val="tx1"/>
                </a:solidFill>
              </a:rPr>
              <a:t>Restored confidence and faith in the federal government of the United States of America. </a:t>
            </a:r>
            <a:endParaRPr lang="en-US" dirty="0">
              <a:solidFill>
                <a:schemeClr val="tx1"/>
              </a:solidFill>
            </a:endParaRPr>
          </a:p>
        </p:txBody>
      </p:sp>
    </p:spTree>
    <p:extLst>
      <p:ext uri="{BB962C8B-B14F-4D97-AF65-F5344CB8AC3E}">
        <p14:creationId xmlns:p14="http://schemas.microsoft.com/office/powerpoint/2010/main" val="2539863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The Banking crisis</a:t>
            </a:r>
            <a:endParaRPr lang="en-US" dirty="0">
              <a:solidFill>
                <a:schemeClr val="accent1">
                  <a:lumMod val="50000"/>
                </a:schemeClr>
              </a:solidFill>
            </a:endParaRPr>
          </a:p>
        </p:txBody>
      </p:sp>
      <p:sp>
        <p:nvSpPr>
          <p:cNvPr id="3" name="Content Placeholder 2"/>
          <p:cNvSpPr>
            <a:spLocks noGrp="1"/>
          </p:cNvSpPr>
          <p:nvPr>
            <p:ph sz="half" idx="1"/>
          </p:nvPr>
        </p:nvSpPr>
        <p:spPr>
          <a:xfrm>
            <a:off x="533400" y="1524000"/>
            <a:ext cx="3962400" cy="4800600"/>
          </a:xfrm>
        </p:spPr>
        <p:txBody>
          <a:bodyPr>
            <a:normAutofit fontScale="62500" lnSpcReduction="20000"/>
          </a:bodyPr>
          <a:lstStyle/>
          <a:p>
            <a:pPr marL="114300" indent="0">
              <a:buNone/>
            </a:pPr>
            <a:r>
              <a:rPr lang="en-US" dirty="0" smtClean="0">
                <a:solidFill>
                  <a:schemeClr val="tx1"/>
                </a:solidFill>
              </a:rPr>
              <a:t>More </a:t>
            </a:r>
            <a:r>
              <a:rPr lang="en-US" dirty="0">
                <a:solidFill>
                  <a:schemeClr val="tx1"/>
                </a:solidFill>
              </a:rPr>
              <a:t>than 5,500 </a:t>
            </a:r>
            <a:r>
              <a:rPr lang="en-US" dirty="0" smtClean="0">
                <a:solidFill>
                  <a:schemeClr val="tx1"/>
                </a:solidFill>
              </a:rPr>
              <a:t>banks </a:t>
            </a:r>
            <a:r>
              <a:rPr lang="en-US" dirty="0">
                <a:solidFill>
                  <a:schemeClr val="tx1"/>
                </a:solidFill>
              </a:rPr>
              <a:t>closed between 1930 and 1933.  Many </a:t>
            </a:r>
            <a:r>
              <a:rPr lang="en-US" dirty="0" smtClean="0">
                <a:solidFill>
                  <a:schemeClr val="tx1"/>
                </a:solidFill>
              </a:rPr>
              <a:t>depositors were </a:t>
            </a:r>
            <a:r>
              <a:rPr lang="en-US" dirty="0">
                <a:solidFill>
                  <a:schemeClr val="tx1"/>
                </a:solidFill>
              </a:rPr>
              <a:t>left penniless. </a:t>
            </a:r>
            <a:r>
              <a:rPr lang="en-US" dirty="0" smtClean="0">
                <a:solidFill>
                  <a:schemeClr val="tx1"/>
                </a:solidFill>
              </a:rPr>
              <a:t>By the end of the Great Depression, close to 9,000 banks had failed.  The most difficult part of this for most Americans was their ignorance of how tied into the stock market their money had been.  Most Americans had assumed that putting their money in the bank was the safest and most responsible thing that they could do; now, restoring confidence in banking institutions would be a major priority for the federal government to slow down the contraction of the economy.</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2357755"/>
            <a:ext cx="4038600" cy="3129915"/>
          </a:xfrm>
        </p:spPr>
      </p:pic>
    </p:spTree>
    <p:extLst>
      <p:ext uri="{BB962C8B-B14F-4D97-AF65-F5344CB8AC3E}">
        <p14:creationId xmlns:p14="http://schemas.microsoft.com/office/powerpoint/2010/main" val="377739142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Franklin Delano Roosevelt’s Influence on modern politics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solidFill>
                  <a:schemeClr val="tx1"/>
                </a:solidFill>
              </a:rPr>
              <a:t>To what degree are the modern political parties of the United States polarized by their interpretation of the role of government, as set out by FDR and his policies?</a:t>
            </a:r>
          </a:p>
          <a:p>
            <a:endParaRPr lang="en-US" dirty="0">
              <a:solidFill>
                <a:schemeClr val="tx1"/>
              </a:solidFill>
            </a:endParaRPr>
          </a:p>
          <a:p>
            <a:r>
              <a:rPr lang="en-US" dirty="0" smtClean="0">
                <a:solidFill>
                  <a:schemeClr val="tx1"/>
                </a:solidFill>
              </a:rPr>
              <a:t>How are the debates over the federal spending policies of the US government shaped by issues that emerged during the Great Depression?</a:t>
            </a:r>
          </a:p>
          <a:p>
            <a:endParaRPr lang="en-US" dirty="0">
              <a:solidFill>
                <a:schemeClr val="tx1"/>
              </a:solidFill>
            </a:endParaRPr>
          </a:p>
          <a:p>
            <a:r>
              <a:rPr lang="en-US" dirty="0" smtClean="0">
                <a:solidFill>
                  <a:schemeClr val="tx1"/>
                </a:solidFill>
              </a:rPr>
              <a:t>Consider the TARP bailout and loans to businesses by the government at the start of the present crisis.  To what degree is this intervention on the part of the government a part of the legacy of the New Deal?  </a:t>
            </a:r>
            <a:endParaRPr lang="en-US" dirty="0">
              <a:solidFill>
                <a:schemeClr val="tx1"/>
              </a:solidFill>
            </a:endParaRPr>
          </a:p>
        </p:txBody>
      </p:sp>
    </p:spTree>
    <p:extLst>
      <p:ext uri="{BB962C8B-B14F-4D97-AF65-F5344CB8AC3E}">
        <p14:creationId xmlns:p14="http://schemas.microsoft.com/office/powerpoint/2010/main" val="31482520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2400" dirty="0" smtClean="0">
                <a:solidFill>
                  <a:schemeClr val="tx1"/>
                </a:solidFill>
              </a:rPr>
              <a:t>THE Vicious Cycle of job loss and bankruptcy</a:t>
            </a:r>
            <a:endParaRPr lang="en-US" sz="2400" dirty="0">
              <a:solidFill>
                <a:schemeClr val="tx1"/>
              </a:solidFill>
            </a:endParaRPr>
          </a:p>
        </p:txBody>
      </p:sp>
      <p:pic>
        <p:nvPicPr>
          <p:cNvPr id="2051" name="Picture 3"/>
          <p:cNvPicPr>
            <a:picLocks noGrp="1" noChangeAspect="1" noChangeArrowheads="1"/>
          </p:cNvPicPr>
          <p:nvPr>
            <p:ph idx="1"/>
          </p:nvPr>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46951" y="1143000"/>
            <a:ext cx="900665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53298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50000"/>
                  </a:schemeClr>
                </a:solidFill>
              </a:rPr>
              <a:t>Default OF DEBTORS</a:t>
            </a:r>
            <a:endParaRPr lang="en-US" dirty="0">
              <a:solidFill>
                <a:schemeClr val="accent1">
                  <a:lumMod val="50000"/>
                </a:schemeClr>
              </a:solidFill>
            </a:endParaRPr>
          </a:p>
        </p:txBody>
      </p:sp>
      <p:sp>
        <p:nvSpPr>
          <p:cNvPr id="3" name="Content Placeholder 2"/>
          <p:cNvSpPr>
            <a:spLocks noGrp="1"/>
          </p:cNvSpPr>
          <p:nvPr>
            <p:ph idx="1"/>
          </p:nvPr>
        </p:nvSpPr>
        <p:spPr/>
        <p:txBody>
          <a:bodyPr>
            <a:normAutofit fontScale="92500"/>
          </a:bodyPr>
          <a:lstStyle/>
          <a:p>
            <a:r>
              <a:rPr lang="en-US" dirty="0" smtClean="0">
                <a:solidFill>
                  <a:schemeClr val="tx1"/>
                </a:solidFill>
              </a:rPr>
              <a:t>Failure to repay one’s loans can be a major problem on the individual level or on a larger scale.  In this case, the United States economy and banks were hurt both because European nations defaulted on their loans from World War I and because individuals could not settle their accounts...  </a:t>
            </a:r>
          </a:p>
          <a:p>
            <a:r>
              <a:rPr lang="en-US" dirty="0" smtClean="0">
                <a:solidFill>
                  <a:schemeClr val="tx1"/>
                </a:solidFill>
              </a:rPr>
              <a:t>American bankers had loaned millions of dollars to the Allied Powers to rebuild.  When the Depression hit worldwide, nations were unable to keep up payments.</a:t>
            </a:r>
          </a:p>
          <a:p>
            <a:r>
              <a:rPr lang="en-US" dirty="0" smtClean="0">
                <a:solidFill>
                  <a:schemeClr val="tx1"/>
                </a:solidFill>
              </a:rPr>
              <a:t>When </a:t>
            </a:r>
            <a:r>
              <a:rPr lang="en-US" dirty="0">
                <a:solidFill>
                  <a:schemeClr val="tx1"/>
                </a:solidFill>
              </a:rPr>
              <a:t>banks loan out money and their customers default on the loans, the bank’s future is in grave jeopardy!  </a:t>
            </a:r>
            <a:r>
              <a:rPr lang="en-US" dirty="0" smtClean="0">
                <a:solidFill>
                  <a:schemeClr val="tx1"/>
                </a:solidFill>
              </a:rPr>
              <a:t>Recent events have confirmed this in the last 6 years.</a:t>
            </a:r>
            <a:endParaRPr lang="en-US" dirty="0">
              <a:solidFill>
                <a:schemeClr val="tx1"/>
              </a:solidFill>
            </a:endParaRPr>
          </a:p>
        </p:txBody>
      </p:sp>
    </p:spTree>
    <p:extLst>
      <p:ext uri="{BB962C8B-B14F-4D97-AF65-F5344CB8AC3E}">
        <p14:creationId xmlns:p14="http://schemas.microsoft.com/office/powerpoint/2010/main" val="378706646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758</TotalTime>
  <Words>3696</Words>
  <Application>Microsoft Office PowerPoint</Application>
  <PresentationFormat>On-screen Show (4:3)</PresentationFormat>
  <Paragraphs>234</Paragraphs>
  <Slides>70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70</vt:i4>
      </vt:variant>
    </vt:vector>
  </HeadingPairs>
  <TitlesOfParts>
    <vt:vector size="77" baseType="lpstr">
      <vt:lpstr>Arial</vt:lpstr>
      <vt:lpstr>Book Antiqua</vt:lpstr>
      <vt:lpstr>Calibri</vt:lpstr>
      <vt:lpstr>Century Gothic</vt:lpstr>
      <vt:lpstr>Courier New</vt:lpstr>
      <vt:lpstr>Felix Titling</vt:lpstr>
      <vt:lpstr>Apothecary</vt:lpstr>
      <vt:lpstr>The Great Depression and the emergence of modern politics in the United States, 1929 - 1941 </vt:lpstr>
      <vt:lpstr>Hoover and the Crash</vt:lpstr>
      <vt:lpstr>Older industries, struggling in the 1920s</vt:lpstr>
      <vt:lpstr>October 29, 1929</vt:lpstr>
      <vt:lpstr>Overproduction </vt:lpstr>
      <vt:lpstr>Housing and auto manufacturing</vt:lpstr>
      <vt:lpstr>The Banking crisis</vt:lpstr>
      <vt:lpstr>THE Vicious Cycle of job loss and bankruptcy</vt:lpstr>
      <vt:lpstr>Default OF DEBTORS</vt:lpstr>
      <vt:lpstr>Unlike the early 1930s, most banks survived by merging or bailouts.</vt:lpstr>
      <vt:lpstr>Between 1927 and 1933, unemployment exploded in the United States.  Dramatic jumps in the unemployment rate in 1929, ‘30, ‘31 and ’32 resulted  in 24 % unemployment by  1933.</vt:lpstr>
      <vt:lpstr>Unemployment - </vt:lpstr>
      <vt:lpstr>HOOVERVILLES</vt:lpstr>
      <vt:lpstr>Hoover blankets</vt:lpstr>
      <vt:lpstr>HERBERT Hoover</vt:lpstr>
      <vt:lpstr>Hoover’s Advisors: Laissez- Faire</vt:lpstr>
      <vt:lpstr>The Reconstruction Finance Corporation</vt:lpstr>
      <vt:lpstr>The Bonus Army</vt:lpstr>
      <vt:lpstr>The Bonus Army</vt:lpstr>
      <vt:lpstr>The BONUS ARMY</vt:lpstr>
      <vt:lpstr>THE BONUS army: Hooverville</vt:lpstr>
      <vt:lpstr>The Government attack on the Bonus Army</vt:lpstr>
      <vt:lpstr>The Bonus Army Legacy</vt:lpstr>
      <vt:lpstr>FDR AND THE NEW DEAL</vt:lpstr>
      <vt:lpstr>Franklin Delano Roosevelt</vt:lpstr>
      <vt:lpstr>FDR and the New Deal Win</vt:lpstr>
      <vt:lpstr>FDR’s First Inaugural address</vt:lpstr>
      <vt:lpstr>The Bank Holiday of 1933</vt:lpstr>
      <vt:lpstr>The Fireside Chat</vt:lpstr>
      <vt:lpstr>The goals of FDR’s New Deal</vt:lpstr>
      <vt:lpstr>The New Deal </vt:lpstr>
      <vt:lpstr>The New Deal</vt:lpstr>
      <vt:lpstr>The New Deal</vt:lpstr>
      <vt:lpstr>The Civilian Conservation Corps (CCC)</vt:lpstr>
      <vt:lpstr>The National Recovery Administration (NRA)</vt:lpstr>
      <vt:lpstr>The Tennessee Valley Authority</vt:lpstr>
      <vt:lpstr>Federal Deposit Insurance Corporation</vt:lpstr>
      <vt:lpstr>The Public Works Administration</vt:lpstr>
      <vt:lpstr>Works Progress Administration </vt:lpstr>
      <vt:lpstr>Rural Electrification Administration</vt:lpstr>
      <vt:lpstr>The Social Security Act</vt:lpstr>
      <vt:lpstr>The Wagner Act – The National Labor Relations Board</vt:lpstr>
      <vt:lpstr>National Youth Administration</vt:lpstr>
      <vt:lpstr>Agricultural Adjustment Administration</vt:lpstr>
      <vt:lpstr>Federal Emergency Relief Administration</vt:lpstr>
      <vt:lpstr>…And there were other government programs, too.</vt:lpstr>
      <vt:lpstr>New Deal Programs</vt:lpstr>
      <vt:lpstr>The National Recovery Administration</vt:lpstr>
      <vt:lpstr>FDR’s Court Packing plan</vt:lpstr>
      <vt:lpstr>The Court Packing Plan</vt:lpstr>
      <vt:lpstr>Critics of President Roosevelt</vt:lpstr>
      <vt:lpstr>Dr. Frances Townsend</vt:lpstr>
      <vt:lpstr>Father Charles Coughlin</vt:lpstr>
      <vt:lpstr>The Legacy of the New deal</vt:lpstr>
      <vt:lpstr>The goal of the social security act was simply to provide for the neediest members of our society – the elderly, the Disabled, women with dependent children, and the unemployed. </vt:lpstr>
      <vt:lpstr>Social Security Act</vt:lpstr>
      <vt:lpstr>The Social Security ACt</vt:lpstr>
      <vt:lpstr>Roosevelt on SSA</vt:lpstr>
      <vt:lpstr>Fdr on the Social Security Administration</vt:lpstr>
      <vt:lpstr>The Secretary of Labor, Frances Perkins</vt:lpstr>
      <vt:lpstr>The Wagner ACt</vt:lpstr>
      <vt:lpstr>Collective bargaining</vt:lpstr>
      <vt:lpstr> Passed in 1938, the Fair Labor Standards Act demonstrated FDR’s continuing commitment to helping the working man in the United States. </vt:lpstr>
      <vt:lpstr>A new labor Union</vt:lpstr>
      <vt:lpstr>The sit-down strike</vt:lpstr>
      <vt:lpstr>The Sit-Down Strike</vt:lpstr>
      <vt:lpstr>Criticisms of the new deal</vt:lpstr>
      <vt:lpstr>What really ended the great Depression?</vt:lpstr>
      <vt:lpstr>The accomplishments of the new Deal</vt:lpstr>
      <vt:lpstr>Franklin Delano Roosevelt’s Influence on modern politics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FDR AND THE NEW DEAL</dc:title>
  <dc:creator>Adam</dc:creator>
  <cp:lastModifiedBy>Adam Henry</cp:lastModifiedBy>
  <cp:revision>28</cp:revision>
  <dcterms:created xsi:type="dcterms:W3CDTF">2010-11-13T22:53:11Z</dcterms:created>
  <dcterms:modified xsi:type="dcterms:W3CDTF">2015-10-06T15:21:01Z</dcterms:modified>
</cp:coreProperties>
</file>